
<file path=[Content_Types].xml><?xml version="1.0" encoding="utf-8"?>
<Types xmlns="http://schemas.openxmlformats.org/package/2006/content-types">
  <Default Extension="bin" ContentType="application/vnd.ms-office.activeX"/>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ctiveX/activeX1.xml" ContentType="application/vnd.ms-office.activeX+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40"/>
  </p:notesMasterIdLst>
  <p:sldIdLst>
    <p:sldId id="256" r:id="rId5"/>
    <p:sldId id="257" r:id="rId6"/>
    <p:sldId id="258" r:id="rId7"/>
    <p:sldId id="259" r:id="rId8"/>
    <p:sldId id="458" r:id="rId9"/>
    <p:sldId id="459" r:id="rId10"/>
    <p:sldId id="478" r:id="rId11"/>
    <p:sldId id="477" r:id="rId12"/>
    <p:sldId id="260" r:id="rId13"/>
    <p:sldId id="261" r:id="rId14"/>
    <p:sldId id="262" r:id="rId15"/>
    <p:sldId id="479" r:id="rId16"/>
    <p:sldId id="480" r:id="rId17"/>
    <p:sldId id="292" r:id="rId18"/>
    <p:sldId id="482" r:id="rId19"/>
    <p:sldId id="481" r:id="rId20"/>
    <p:sldId id="486" r:id="rId21"/>
    <p:sldId id="483" r:id="rId22"/>
    <p:sldId id="487" r:id="rId23"/>
    <p:sldId id="488" r:id="rId24"/>
    <p:sldId id="489" r:id="rId25"/>
    <p:sldId id="273" r:id="rId26"/>
    <p:sldId id="274" r:id="rId27"/>
    <p:sldId id="271" r:id="rId28"/>
    <p:sldId id="276" r:id="rId29"/>
    <p:sldId id="277" r:id="rId30"/>
    <p:sldId id="484" r:id="rId31"/>
    <p:sldId id="485" r:id="rId32"/>
    <p:sldId id="303" r:id="rId33"/>
    <p:sldId id="301" r:id="rId34"/>
    <p:sldId id="265" r:id="rId35"/>
    <p:sldId id="263" r:id="rId36"/>
    <p:sldId id="264" r:id="rId37"/>
    <p:sldId id="266" r:id="rId38"/>
    <p:sldId id="490"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Century Gothic" panose="020B0502020202020204" pitchFamily="34" charset="0"/>
      <p:regular r:id="rId45"/>
      <p:bold r:id="rId46"/>
      <p:italic r:id="rId47"/>
      <p:boldItalic r:id="rId48"/>
    </p:embeddedFont>
    <p:embeddedFont>
      <p:font typeface="Comic Sans MS" panose="030F0902030302020204" pitchFamily="66" charset="0"/>
      <p:regular r:id="rId49"/>
      <p:bold r:id="rId50"/>
      <p:italic r:id="rId51"/>
      <p:boldItalic r:id="rId52"/>
    </p:embeddedFont>
    <p:embeddedFont>
      <p:font typeface="Lucida Sans Unicode" panose="020B0602030504020204" pitchFamily="34" charset="0"/>
      <p:regular r:id="rId53"/>
    </p:embeddedFont>
    <p:embeddedFont>
      <p:font typeface="Wingdings 3" pitchFamily="2" charset="2"/>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E67B3F-2B8B-420E-B2C5-00B298C69484}" v="274" dt="2020-06-15T13:58:58.237"/>
  </p1510:revLst>
</p1510:revInfo>
</file>

<file path=ppt/tableStyles.xml><?xml version="1.0" encoding="utf-8"?>
<a:tblStyleLst xmlns:a="http://schemas.openxmlformats.org/drawingml/2006/main" def="{3F974EFC-B01F-4AD3-B987-93536E84DB40}">
  <a:tblStyle styleId="{3F974EFC-B01F-4AD3-B987-93536E84DB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09"/>
  </p:normalViewPr>
  <p:slideViewPr>
    <p:cSldViewPr snapToGrid="0">
      <p:cViewPr varScale="1">
        <p:scale>
          <a:sx n="124" d="100"/>
          <a:sy n="124" d="100"/>
        </p:scale>
        <p:origin x="74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font" Target="fonts/font12.fntdata"/></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Insert cover image and use transparency settings to fade image.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e5c105ce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e5c105ce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8892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1A02D51-FA73-4473-B334-813865F6A822}" type="slidenum">
              <a:rPr lang="en-GB" smtClean="0"/>
              <a:t>19</a:t>
            </a:fld>
            <a:endParaRPr lang="en-GB"/>
          </a:p>
        </p:txBody>
      </p:sp>
    </p:spTree>
    <p:extLst>
      <p:ext uri="{BB962C8B-B14F-4D97-AF65-F5344CB8AC3E}">
        <p14:creationId xmlns:p14="http://schemas.microsoft.com/office/powerpoint/2010/main" val="2375977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e5c105cef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e5c105ce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e5c105ce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e5c105ce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e5c105cef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e5c105ce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e5c105ce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e5c105ce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marL="0" lvl="0" indent="0" algn="l" rtl="0">
              <a:lnSpc>
                <a:spcPct val="115000"/>
              </a:lnSpc>
              <a:spcBef>
                <a:spcPts val="0"/>
              </a:spcBef>
              <a:spcAft>
                <a:spcPts val="0"/>
              </a:spcAft>
              <a:buNone/>
            </a:pPr>
            <a:r>
              <a:rPr lang="en-GB"/>
              <a:t>Try and build tasks/questions which escalate through Bloom’s Taxonomy. This will help with differentiation.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37786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43f8bd1c1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43f8bd1c1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5ea84692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5ea84692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e5c105ce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e5c105ce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e5c105ce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e5c105ce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e5c105ce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e5c105ce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7703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S: Distance, power, charge, density</a:t>
            </a:r>
          </a:p>
        </p:txBody>
      </p:sp>
      <p:sp>
        <p:nvSpPr>
          <p:cNvPr id="4" name="Slide Number Placeholder 3"/>
          <p:cNvSpPr>
            <a:spLocks noGrp="1"/>
          </p:cNvSpPr>
          <p:nvPr>
            <p:ph type="sldNum" sz="quarter" idx="10"/>
          </p:nvPr>
        </p:nvSpPr>
        <p:spPr/>
        <p:txBody>
          <a:bodyPr/>
          <a:lstStyle/>
          <a:p>
            <a:fld id="{E715231E-EBA4-4BDE-9D79-71C9B8E82D7A}" type="slidenum">
              <a:rPr lang="en-AU" smtClean="0"/>
              <a:t>14</a:t>
            </a:fld>
            <a:endParaRPr lang="en-AU"/>
          </a:p>
        </p:txBody>
      </p:sp>
    </p:spTree>
    <p:extLst>
      <p:ext uri="{BB962C8B-B14F-4D97-AF65-F5344CB8AC3E}">
        <p14:creationId xmlns:p14="http://schemas.microsoft.com/office/powerpoint/2010/main" val="29847741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5" name="Google Shape;15;p2"/>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57"/>
        <p:cNvGrpSpPr/>
        <p:nvPr/>
      </p:nvGrpSpPr>
      <p:grpSpPr>
        <a:xfrm>
          <a:off x="0" y="0"/>
          <a:ext cx="0" cy="0"/>
          <a:chOff x="0" y="0"/>
          <a:chExt cx="0" cy="0"/>
        </a:xfrm>
      </p:grpSpPr>
      <p:sp>
        <p:nvSpPr>
          <p:cNvPr id="58" name="Google Shape;5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11"/>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60" name="Google Shape;60;p1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2" name="Google Shape;62;p1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63"/>
        <p:cNvGrpSpPr/>
        <p:nvPr/>
      </p:nvGrpSpPr>
      <p:grpSpPr>
        <a:xfrm>
          <a:off x="0" y="0"/>
          <a:ext cx="0" cy="0"/>
          <a:chOff x="0" y="0"/>
          <a:chExt cx="0" cy="0"/>
        </a:xfrm>
      </p:grpSpPr>
      <p:sp>
        <p:nvSpPr>
          <p:cNvPr id="64" name="Google Shape;6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5" name="Google Shape;65;p12"/>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66" name="Google Shape;66;p12"/>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8" name="Google Shape;68;p12"/>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A2E2B-8880-44D1-A656-4C535EC972F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4462A43-7330-40EB-9F8E-E0C51849C1A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86F2EB6-7B8D-479E-BEE2-CDC79C8D973E}"/>
              </a:ext>
            </a:extLst>
          </p:cNvPr>
          <p:cNvSpPr>
            <a:spLocks noGrp="1"/>
          </p:cNvSpPr>
          <p:nvPr>
            <p:ph type="dt" sz="half" idx="10"/>
          </p:nvPr>
        </p:nvSpPr>
        <p:spPr/>
        <p:txBody>
          <a:bodyPr/>
          <a:lstStyle/>
          <a:p>
            <a:fld id="{AB296A7A-772F-4C8A-BD72-F461757B33EF}" type="datetimeFigureOut">
              <a:rPr lang="en-AU" smtClean="0"/>
              <a:t>17/6/20</a:t>
            </a:fld>
            <a:endParaRPr lang="en-AU"/>
          </a:p>
        </p:txBody>
      </p:sp>
      <p:sp>
        <p:nvSpPr>
          <p:cNvPr id="5" name="Footer Placeholder 4">
            <a:extLst>
              <a:ext uri="{FF2B5EF4-FFF2-40B4-BE49-F238E27FC236}">
                <a16:creationId xmlns:a16="http://schemas.microsoft.com/office/drawing/2014/main" id="{5271681A-B215-4FB1-AF62-DD9908DA420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BCC1F80-2C93-460E-8BDF-8C47BD007E8B}"/>
              </a:ext>
            </a:extLst>
          </p:cNvPr>
          <p:cNvSpPr>
            <a:spLocks noGrp="1"/>
          </p:cNvSpPr>
          <p:nvPr>
            <p:ph type="sldNum" sz="quarter" idx="12"/>
          </p:nvPr>
        </p:nvSpPr>
        <p:spPr/>
        <p:txBody>
          <a:bodyPr/>
          <a:lstStyle/>
          <a:p>
            <a:fld id="{B6866718-6295-47A9-9B19-4719E9E9CFDB}" type="slidenum">
              <a:rPr lang="en-AU" smtClean="0"/>
              <a:t>‹#›</a:t>
            </a:fld>
            <a:endParaRPr lang="en-AU"/>
          </a:p>
        </p:txBody>
      </p:sp>
    </p:spTree>
    <p:extLst>
      <p:ext uri="{BB962C8B-B14F-4D97-AF65-F5344CB8AC3E}">
        <p14:creationId xmlns:p14="http://schemas.microsoft.com/office/powerpoint/2010/main" val="37433646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3D50355-98F1-438E-9D10-CD48A9189079}"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588288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endParaRPr lang="en-AU"/>
          </a:p>
        </p:txBody>
      </p:sp>
      <p:sp>
        <p:nvSpPr>
          <p:cNvPr id="3" name="Table Placeholder 2"/>
          <p:cNvSpPr>
            <a:spLocks noGrp="1"/>
          </p:cNvSpPr>
          <p:nvPr>
            <p:ph type="tbl" idx="1"/>
          </p:nvPr>
        </p:nvSpPr>
        <p:spPr>
          <a:xfrm>
            <a:off x="457200" y="1200151"/>
            <a:ext cx="8229600" cy="3394472"/>
          </a:xfrm>
        </p:spPr>
        <p:txBody>
          <a:bodyPr/>
          <a:lstStyle/>
          <a:p>
            <a:pPr lvl="0"/>
            <a:endParaRPr lang="en-AU" noProof="0"/>
          </a:p>
        </p:txBody>
      </p:sp>
      <p:sp>
        <p:nvSpPr>
          <p:cNvPr id="4" name="Rectangle 4">
            <a:extLst>
              <a:ext uri="{FF2B5EF4-FFF2-40B4-BE49-F238E27FC236}">
                <a16:creationId xmlns:a16="http://schemas.microsoft.com/office/drawing/2014/main" id="{79320629-3D2F-4A05-910B-5F36513CA2C4}"/>
              </a:ext>
            </a:extLst>
          </p:cNvPr>
          <p:cNvSpPr>
            <a:spLocks noGrp="1" noChangeArrowheads="1"/>
          </p:cNvSpPr>
          <p:nvPr>
            <p:ph type="dt" sz="half" idx="10"/>
          </p:nvPr>
        </p:nvSpPr>
        <p:spPr>
          <a:ln/>
        </p:spPr>
        <p:txBody>
          <a:bodyPr/>
          <a:lstStyle>
            <a:lvl1pPr>
              <a:defRPr/>
            </a:lvl1pPr>
          </a:lstStyle>
          <a:p>
            <a:pPr>
              <a:defRPr/>
            </a:pPr>
            <a:endParaRPr lang="en-AU"/>
          </a:p>
        </p:txBody>
      </p:sp>
      <p:sp>
        <p:nvSpPr>
          <p:cNvPr id="5" name="Rectangle 5">
            <a:extLst>
              <a:ext uri="{FF2B5EF4-FFF2-40B4-BE49-F238E27FC236}">
                <a16:creationId xmlns:a16="http://schemas.microsoft.com/office/drawing/2014/main" id="{1AB7CCF6-A737-4077-9E87-E803A42C1114}"/>
              </a:ext>
            </a:extLst>
          </p:cNvPr>
          <p:cNvSpPr>
            <a:spLocks noGrp="1" noChangeArrowheads="1"/>
          </p:cNvSpPr>
          <p:nvPr>
            <p:ph type="ftr" sz="quarter" idx="11"/>
          </p:nvPr>
        </p:nvSpPr>
        <p:spPr>
          <a:ln/>
        </p:spPr>
        <p:txBody>
          <a:bodyPr/>
          <a:lstStyle>
            <a:lvl1pPr>
              <a:defRPr/>
            </a:lvl1pPr>
          </a:lstStyle>
          <a:p>
            <a:pPr>
              <a:defRPr/>
            </a:pPr>
            <a:endParaRPr lang="en-AU"/>
          </a:p>
        </p:txBody>
      </p:sp>
      <p:sp>
        <p:nvSpPr>
          <p:cNvPr id="6" name="Rectangle 6">
            <a:extLst>
              <a:ext uri="{FF2B5EF4-FFF2-40B4-BE49-F238E27FC236}">
                <a16:creationId xmlns:a16="http://schemas.microsoft.com/office/drawing/2014/main" id="{1D02E3C4-81BC-40D7-A14A-764F48BAF32F}"/>
              </a:ext>
            </a:extLst>
          </p:cNvPr>
          <p:cNvSpPr>
            <a:spLocks noGrp="1" noChangeArrowheads="1"/>
          </p:cNvSpPr>
          <p:nvPr>
            <p:ph type="sldNum" sz="quarter" idx="12"/>
          </p:nvPr>
        </p:nvSpPr>
        <p:spPr>
          <a:ln/>
        </p:spPr>
        <p:txBody>
          <a:bodyPr/>
          <a:lstStyle>
            <a:lvl1pPr>
              <a:defRPr/>
            </a:lvl1pPr>
          </a:lstStyle>
          <a:p>
            <a:fld id="{F36E8EF8-3C3C-47E2-96A5-0574FEFBFA4E}" type="slidenum">
              <a:rPr lang="en-AU" altLang="en-US"/>
              <a:pPr/>
              <a:t>‹#›</a:t>
            </a:fld>
            <a:endParaRPr lang="en-AU" altLang="en-US"/>
          </a:p>
        </p:txBody>
      </p:sp>
    </p:spTree>
    <p:extLst>
      <p:ext uri="{BB962C8B-B14F-4D97-AF65-F5344CB8AC3E}">
        <p14:creationId xmlns:p14="http://schemas.microsoft.com/office/powerpoint/2010/main" val="75816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o Now">
  <p:cSld name="CUSTOM_1">
    <p:spTree>
      <p:nvGrpSpPr>
        <p:cNvPr id="1" name="Shape 16"/>
        <p:cNvGrpSpPr/>
        <p:nvPr/>
      </p:nvGrpSpPr>
      <p:grpSpPr>
        <a:xfrm>
          <a:off x="0" y="0"/>
          <a:ext cx="0" cy="0"/>
          <a:chOff x="0" y="0"/>
          <a:chExt cx="0" cy="0"/>
        </a:xfrm>
      </p:grpSpPr>
      <p:sp>
        <p:nvSpPr>
          <p:cNvPr id="17" name="Google Shape;17;p3"/>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
        <p:nvSpPr>
          <p:cNvPr id="18" name="Google Shape;18;p3"/>
          <p:cNvSpPr txBox="1"/>
          <p:nvPr/>
        </p:nvSpPr>
        <p:spPr>
          <a:xfrm rot="-5400000">
            <a:off x="-352325" y="2399550"/>
            <a:ext cx="1154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DO NOW</a:t>
            </a:r>
            <a:endParaRPr sz="1600">
              <a:solidFill>
                <a:srgbClr val="0B5394"/>
              </a:solidFill>
              <a:latin typeface="Century Gothic"/>
              <a:ea typeface="Century Gothic"/>
              <a:cs typeface="Century Gothic"/>
              <a:sym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rompt Boxes">
  <p:cSld name="CUSTOM">
    <p:spTree>
      <p:nvGrpSpPr>
        <p:cNvPr id="1" name="Shape 19"/>
        <p:cNvGrpSpPr/>
        <p:nvPr/>
      </p:nvGrpSpPr>
      <p:grpSpPr>
        <a:xfrm>
          <a:off x="0" y="0"/>
          <a:ext cx="0" cy="0"/>
          <a:chOff x="0" y="0"/>
          <a:chExt cx="0" cy="0"/>
        </a:xfrm>
      </p:grpSpPr>
      <p:sp>
        <p:nvSpPr>
          <p:cNvPr id="20" name="Google Shape;20;p4"/>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21" name="Google Shape;21;p4"/>
          <p:cNvSpPr txBox="1">
            <a:spLocks noGrp="1"/>
          </p:cNvSpPr>
          <p:nvPr>
            <p:ph type="body" idx="1"/>
          </p:nvPr>
        </p:nvSpPr>
        <p:spPr>
          <a:xfrm>
            <a:off x="586550" y="547850"/>
            <a:ext cx="7986000" cy="2661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4" name="Google Shape;24;p5"/>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25" name="Google Shape;25;p5"/>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6"/>
        <p:cNvGrpSpPr/>
        <p:nvPr/>
      </p:nvGrpSpPr>
      <p:grpSpPr>
        <a:xfrm>
          <a:off x="0" y="0"/>
          <a:ext cx="0" cy="0"/>
          <a:chOff x="0" y="0"/>
          <a:chExt cx="0" cy="0"/>
        </a:xfrm>
      </p:grpSpPr>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8" name="Google Shape;28;p6"/>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9" name="Google Shape;29;p6"/>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31" name="Google Shape;31;p6"/>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32" name="Google Shape;32;p6"/>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33"/>
        <p:cNvGrpSpPr/>
        <p:nvPr/>
      </p:nvGrpSpPr>
      <p:grpSpPr>
        <a:xfrm>
          <a:off x="0" y="0"/>
          <a:ext cx="0" cy="0"/>
          <a:chOff x="0" y="0"/>
          <a:chExt cx="0" cy="0"/>
        </a:xfrm>
      </p:grpSpPr>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5" name="Google Shape;35;p7"/>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36" name="Google Shape;36;p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8" name="Google Shape;38;p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39"/>
        <p:cNvGrpSpPr/>
        <p:nvPr/>
      </p:nvGrpSpPr>
      <p:grpSpPr>
        <a:xfrm>
          <a:off x="0" y="0"/>
          <a:ext cx="0" cy="0"/>
          <a:chOff x="0" y="0"/>
          <a:chExt cx="0" cy="0"/>
        </a:xfrm>
      </p:grpSpPr>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1" name="Google Shape;41;p8"/>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42" name="Google Shape;42;p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 name="Google Shape;44;p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45"/>
        <p:cNvGrpSpPr/>
        <p:nvPr/>
      </p:nvGrpSpPr>
      <p:grpSpPr>
        <a:xfrm>
          <a:off x="0" y="0"/>
          <a:ext cx="0" cy="0"/>
          <a:chOff x="0" y="0"/>
          <a:chExt cx="0" cy="0"/>
        </a:xfrm>
      </p:grpSpPr>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7" name="Google Shape;47;p9"/>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48" name="Google Shape;48;p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0" name="Google Shape;50;p9"/>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51"/>
        <p:cNvGrpSpPr/>
        <p:nvPr/>
      </p:nvGrpSpPr>
      <p:grpSpPr>
        <a:xfrm>
          <a:off x="0" y="0"/>
          <a:ext cx="0" cy="0"/>
          <a:chOff x="0" y="0"/>
          <a:chExt cx="0" cy="0"/>
        </a:xfrm>
      </p:grpSpPr>
      <p:sp>
        <p:nvSpPr>
          <p:cNvPr id="52" name="Google Shape;5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10"/>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54" name="Google Shape;54;p1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 name="Google Shape;56;p10"/>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Century Gothic"/>
              <a:buNone/>
              <a:defRPr sz="2800">
                <a:latin typeface="Century Gothic"/>
                <a:ea typeface="Century Gothic"/>
                <a:cs typeface="Century Gothic"/>
                <a:sym typeface="Century Gothic"/>
              </a:defRPr>
            </a:lvl1pPr>
            <a:lvl2pPr lvl="1">
              <a:spcBef>
                <a:spcPts val="0"/>
              </a:spcBef>
              <a:spcAft>
                <a:spcPts val="0"/>
              </a:spcAft>
              <a:buSzPts val="2800"/>
              <a:buFont typeface="Century Gothic"/>
              <a:buNone/>
              <a:defRPr sz="2800">
                <a:latin typeface="Century Gothic"/>
                <a:ea typeface="Century Gothic"/>
                <a:cs typeface="Century Gothic"/>
                <a:sym typeface="Century Gothic"/>
              </a:defRPr>
            </a:lvl2pPr>
            <a:lvl3pPr lvl="2">
              <a:spcBef>
                <a:spcPts val="0"/>
              </a:spcBef>
              <a:spcAft>
                <a:spcPts val="0"/>
              </a:spcAft>
              <a:buSzPts val="2800"/>
              <a:buFont typeface="Century Gothic"/>
              <a:buNone/>
              <a:defRPr sz="2800">
                <a:latin typeface="Century Gothic"/>
                <a:ea typeface="Century Gothic"/>
                <a:cs typeface="Century Gothic"/>
                <a:sym typeface="Century Gothic"/>
              </a:defRPr>
            </a:lvl3pPr>
            <a:lvl4pPr lvl="3">
              <a:spcBef>
                <a:spcPts val="0"/>
              </a:spcBef>
              <a:spcAft>
                <a:spcPts val="0"/>
              </a:spcAft>
              <a:buSzPts val="2800"/>
              <a:buFont typeface="Century Gothic"/>
              <a:buNone/>
              <a:defRPr sz="2800">
                <a:latin typeface="Century Gothic"/>
                <a:ea typeface="Century Gothic"/>
                <a:cs typeface="Century Gothic"/>
                <a:sym typeface="Century Gothic"/>
              </a:defRPr>
            </a:lvl4pPr>
            <a:lvl5pPr lvl="4">
              <a:spcBef>
                <a:spcPts val="0"/>
              </a:spcBef>
              <a:spcAft>
                <a:spcPts val="0"/>
              </a:spcAft>
              <a:buSzPts val="2800"/>
              <a:buFont typeface="Century Gothic"/>
              <a:buNone/>
              <a:defRPr sz="2800">
                <a:latin typeface="Century Gothic"/>
                <a:ea typeface="Century Gothic"/>
                <a:cs typeface="Century Gothic"/>
                <a:sym typeface="Century Gothic"/>
              </a:defRPr>
            </a:lvl5pPr>
            <a:lvl6pPr lvl="5">
              <a:spcBef>
                <a:spcPts val="0"/>
              </a:spcBef>
              <a:spcAft>
                <a:spcPts val="0"/>
              </a:spcAft>
              <a:buSzPts val="2800"/>
              <a:buFont typeface="Century Gothic"/>
              <a:buNone/>
              <a:defRPr sz="2800">
                <a:latin typeface="Century Gothic"/>
                <a:ea typeface="Century Gothic"/>
                <a:cs typeface="Century Gothic"/>
                <a:sym typeface="Century Gothic"/>
              </a:defRPr>
            </a:lvl6pPr>
            <a:lvl7pPr lvl="6">
              <a:spcBef>
                <a:spcPts val="0"/>
              </a:spcBef>
              <a:spcAft>
                <a:spcPts val="0"/>
              </a:spcAft>
              <a:buSzPts val="2800"/>
              <a:buFont typeface="Century Gothic"/>
              <a:buNone/>
              <a:defRPr sz="2800">
                <a:latin typeface="Century Gothic"/>
                <a:ea typeface="Century Gothic"/>
                <a:cs typeface="Century Gothic"/>
                <a:sym typeface="Century Gothic"/>
              </a:defRPr>
            </a:lvl7pPr>
            <a:lvl8pPr lvl="7">
              <a:spcBef>
                <a:spcPts val="0"/>
              </a:spcBef>
              <a:spcAft>
                <a:spcPts val="0"/>
              </a:spcAft>
              <a:buSzPts val="2800"/>
              <a:buFont typeface="Century Gothic"/>
              <a:buNone/>
              <a:defRPr sz="2800">
                <a:latin typeface="Century Gothic"/>
                <a:ea typeface="Century Gothic"/>
                <a:cs typeface="Century Gothic"/>
                <a:sym typeface="Century Gothic"/>
              </a:defRPr>
            </a:lvl8pPr>
            <a:lvl9pPr lvl="8">
              <a:spcBef>
                <a:spcPts val="0"/>
              </a:spcBef>
              <a:spcAft>
                <a:spcPts val="0"/>
              </a:spcAft>
              <a:buSzPts val="2800"/>
              <a:buFont typeface="Century Gothic"/>
              <a:buNone/>
              <a:defRPr sz="2800">
                <a:latin typeface="Century Gothic"/>
                <a:ea typeface="Century Gothic"/>
                <a:cs typeface="Century Gothic"/>
                <a:sym typeface="Century Gothic"/>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marL="914400" lvl="1"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marL="1371600" lvl="2"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marL="1828800" lvl="3"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marL="2286000" lvl="4"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marL="2743200" lvl="5"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marL="3200400" lvl="6"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marL="3657600" lvl="7"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marL="4114800" lvl="8" indent="-31750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xml"/><Relationship Id="rId1" Type="http://schemas.openxmlformats.org/officeDocument/2006/relationships/vmlDrawing" Target="../drawings/vmlDrawing1.vml"/><Relationship Id="rId5" Type="http://schemas.openxmlformats.org/officeDocument/2006/relationships/image" Target="../media/image8.wmf"/><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create.kahoot.it/details/year-10-physics/deba5ffc-95c6-4777-8ad5-1c4e672e2a88"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hyperlink" Target="https://play.kahoot.it/v2/?quizId=5db6d9e4-acc7-42dd-aee2-750bbec907a4"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2.xml"/><Relationship Id="rId1" Type="http://schemas.openxmlformats.org/officeDocument/2006/relationships/video" Target="https://www.youtube.com/embed/DmIIwIP9Omk?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16000"/>
            <a:lum/>
          </a:blip>
          <a:srcRect/>
          <a:stretch>
            <a:fillRect t="-4000" b="-4000"/>
          </a:stretch>
        </a:blipFill>
        <a:effectLst/>
      </p:bgPr>
    </p:bg>
    <p:spTree>
      <p:nvGrpSpPr>
        <p:cNvPr id="1" name="Shape 72"/>
        <p:cNvGrpSpPr/>
        <p:nvPr/>
      </p:nvGrpSpPr>
      <p:grpSpPr>
        <a:xfrm>
          <a:off x="0" y="0"/>
          <a:ext cx="0" cy="0"/>
          <a:chOff x="0" y="0"/>
          <a:chExt cx="0" cy="0"/>
        </a:xfrm>
      </p:grpSpPr>
      <p:sp>
        <p:nvSpPr>
          <p:cNvPr id="73" name="Google Shape;73;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Vector and Scalar Quantities</a:t>
            </a:r>
            <a:endParaRPr dirty="0"/>
          </a:p>
        </p:txBody>
      </p:sp>
      <p:sp>
        <p:nvSpPr>
          <p:cNvPr id="74" name="Google Shape;74;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We will compare vector and scalar quantities</a:t>
            </a:r>
            <a:endParaRPr dirty="0"/>
          </a:p>
        </p:txBody>
      </p:sp>
      <p:pic>
        <p:nvPicPr>
          <p:cNvPr id="1026" name="Picture 2" descr="Willetton Uniforms">
            <a:extLst>
              <a:ext uri="{FF2B5EF4-FFF2-40B4-BE49-F238E27FC236}">
                <a16:creationId xmlns:a16="http://schemas.microsoft.com/office/drawing/2014/main" id="{54DDBCCE-36DE-4ECC-A980-72D0C96CE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995" y="3924495"/>
            <a:ext cx="1219005" cy="1219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body" idx="2"/>
          </p:nvPr>
        </p:nvSpPr>
        <p:spPr>
          <a:xfrm>
            <a:off x="552550" y="852700"/>
            <a:ext cx="6173700" cy="40656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b="1" dirty="0"/>
              <a:t>Student example of scalar vs. vector</a:t>
            </a:r>
          </a:p>
          <a:p>
            <a:pPr marL="0" lvl="0" indent="0" algn="ctr" rtl="0">
              <a:spcBef>
                <a:spcPts val="0"/>
              </a:spcBef>
              <a:spcAft>
                <a:spcPts val="1600"/>
              </a:spcAft>
              <a:buNone/>
            </a:pPr>
            <a:endParaRPr lang="en-US" b="1" dirty="0"/>
          </a:p>
          <a:p>
            <a:pPr marL="342900" lvl="0" rtl="0">
              <a:spcBef>
                <a:spcPts val="0"/>
              </a:spcBef>
              <a:spcAft>
                <a:spcPts val="1600"/>
              </a:spcAft>
              <a:buAutoNum type="arabicPeriod"/>
            </a:pPr>
            <a:r>
              <a:rPr lang="en-US" dirty="0"/>
              <a:t>Walk 10 steps</a:t>
            </a:r>
          </a:p>
          <a:p>
            <a:pPr marL="342900" lvl="0" rtl="0">
              <a:spcBef>
                <a:spcPts val="0"/>
              </a:spcBef>
              <a:spcAft>
                <a:spcPts val="1600"/>
              </a:spcAft>
              <a:buAutoNum type="arabicPeriod"/>
            </a:pPr>
            <a:r>
              <a:rPr lang="en-US" dirty="0"/>
              <a:t>Walk 10 steps north</a:t>
            </a:r>
          </a:p>
          <a:p>
            <a:pPr marL="342900" lvl="0" rtl="0">
              <a:spcBef>
                <a:spcPts val="0"/>
              </a:spcBef>
              <a:spcAft>
                <a:spcPts val="1600"/>
              </a:spcAft>
              <a:buAutoNum type="arabicPeriod"/>
            </a:pPr>
            <a:r>
              <a:rPr lang="en-US" dirty="0"/>
              <a:t>Walk for 5 seconds</a:t>
            </a:r>
          </a:p>
          <a:p>
            <a:pPr marL="342900" lvl="0" rtl="0">
              <a:spcBef>
                <a:spcPts val="0"/>
              </a:spcBef>
              <a:spcAft>
                <a:spcPts val="1600"/>
              </a:spcAft>
              <a:buAutoNum type="arabicPeriod"/>
            </a:pPr>
            <a:r>
              <a:rPr lang="en-US" dirty="0"/>
              <a:t>Walk for 5 seconds south</a:t>
            </a:r>
          </a:p>
          <a:p>
            <a:pPr marL="342900" lvl="0" rtl="0">
              <a:spcBef>
                <a:spcPts val="0"/>
              </a:spcBef>
              <a:spcAft>
                <a:spcPts val="1600"/>
              </a:spcAft>
              <a:buAutoNum type="arabicPeriod"/>
            </a:pPr>
            <a:r>
              <a:rPr lang="en-US" dirty="0"/>
              <a:t>Do 5 pushups </a:t>
            </a:r>
          </a:p>
          <a:p>
            <a:pPr marL="0" lvl="0" indent="0" algn="l" rtl="0">
              <a:spcBef>
                <a:spcPts val="0"/>
              </a:spcBef>
              <a:spcAft>
                <a:spcPts val="1600"/>
              </a:spcAft>
              <a:buNone/>
            </a:pPr>
            <a:endParaRPr lang="en-US" dirty="0"/>
          </a:p>
          <a:p>
            <a:pPr marL="0" lvl="0" indent="0" algn="l" rtl="0">
              <a:spcBef>
                <a:spcPts val="0"/>
              </a:spcBef>
              <a:spcAft>
                <a:spcPts val="1600"/>
              </a:spcAft>
              <a:buNone/>
            </a:pPr>
            <a:endParaRPr dirty="0"/>
          </a:p>
        </p:txBody>
      </p:sp>
      <p:sp>
        <p:nvSpPr>
          <p:cNvPr id="113" name="Google Shape;113;p1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r>
              <a:rPr lang="en-US" dirty="0"/>
              <a:t>We will compare vector and scalar quantities</a:t>
            </a:r>
            <a:endParaRPr dirty="0"/>
          </a:p>
        </p:txBody>
      </p:sp>
      <p:graphicFrame>
        <p:nvGraphicFramePr>
          <p:cNvPr id="114" name="Google Shape;114;p18"/>
          <p:cNvGraphicFramePr/>
          <p:nvPr/>
        </p:nvGraphicFramePr>
        <p:xfrm>
          <a:off x="6866305" y="4075738"/>
          <a:ext cx="2134475" cy="868620"/>
        </p:xfrm>
        <a:graphic>
          <a:graphicData uri="http://schemas.openxmlformats.org/drawingml/2006/table">
            <a:tbl>
              <a:tblPr>
                <a:noFill/>
                <a:tableStyleId>{3F974EFC-B01F-4AD3-B987-93536E84DB40}</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2">
                                            <p:txEl>
                                              <p:pRg st="2" end="2"/>
                                            </p:txEl>
                                          </p:spTgt>
                                        </p:tgtEl>
                                        <p:attrNameLst>
                                          <p:attrName>style.visibility</p:attrName>
                                        </p:attrNameLst>
                                      </p:cBhvr>
                                      <p:to>
                                        <p:strVal val="visible"/>
                                      </p:to>
                                    </p:set>
                                    <p:animEffect transition="in" filter="wipe(down)">
                                      <p:cBhvr>
                                        <p:cTn id="7" dur="500"/>
                                        <p:tgtEl>
                                          <p:spTgt spid="1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12">
                                            <p:txEl>
                                              <p:pRg st="3" end="3"/>
                                            </p:txEl>
                                          </p:spTgt>
                                        </p:tgtEl>
                                        <p:attrNameLst>
                                          <p:attrName>style.visibility</p:attrName>
                                        </p:attrNameLst>
                                      </p:cBhvr>
                                      <p:to>
                                        <p:strVal val="visible"/>
                                      </p:to>
                                    </p:set>
                                    <p:animEffect transition="in" filter="circle(in)">
                                      <p:cBhvr>
                                        <p:cTn id="12" dur="2000"/>
                                        <p:tgtEl>
                                          <p:spTgt spid="11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2">
                                            <p:txEl>
                                              <p:pRg st="4" end="4"/>
                                            </p:txEl>
                                          </p:spTgt>
                                        </p:tgtEl>
                                        <p:attrNameLst>
                                          <p:attrName>style.visibility</p:attrName>
                                        </p:attrNameLst>
                                      </p:cBhvr>
                                      <p:to>
                                        <p:strVal val="visible"/>
                                      </p:to>
                                    </p:set>
                                    <p:animEffect transition="in" filter="barn(inVertical)">
                                      <p:cBhvr>
                                        <p:cTn id="17" dur="500"/>
                                        <p:tgtEl>
                                          <p:spTgt spid="1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12">
                                            <p:txEl>
                                              <p:pRg st="5" end="5"/>
                                            </p:txEl>
                                          </p:spTgt>
                                        </p:tgtEl>
                                        <p:attrNameLst>
                                          <p:attrName>style.visibility</p:attrName>
                                        </p:attrNameLst>
                                      </p:cBhvr>
                                      <p:to>
                                        <p:strVal val="visible"/>
                                      </p:to>
                                    </p:set>
                                    <p:anim calcmode="lin" valueType="num">
                                      <p:cBhvr>
                                        <p:cTn id="22" dur="500" fill="hold"/>
                                        <p:tgtEl>
                                          <p:spTgt spid="112">
                                            <p:txEl>
                                              <p:pRg st="5" end="5"/>
                                            </p:txEl>
                                          </p:spTgt>
                                        </p:tgtEl>
                                        <p:attrNameLst>
                                          <p:attrName>ppt_w</p:attrName>
                                        </p:attrNameLst>
                                      </p:cBhvr>
                                      <p:tavLst>
                                        <p:tav tm="0">
                                          <p:val>
                                            <p:fltVal val="0"/>
                                          </p:val>
                                        </p:tav>
                                        <p:tav tm="100000">
                                          <p:val>
                                            <p:strVal val="#ppt_w"/>
                                          </p:val>
                                        </p:tav>
                                      </p:tavLst>
                                    </p:anim>
                                    <p:anim calcmode="lin" valueType="num">
                                      <p:cBhvr>
                                        <p:cTn id="23" dur="500" fill="hold"/>
                                        <p:tgtEl>
                                          <p:spTgt spid="112">
                                            <p:txEl>
                                              <p:pRg st="5" end="5"/>
                                            </p:txEl>
                                          </p:spTgt>
                                        </p:tgtEl>
                                        <p:attrNameLst>
                                          <p:attrName>ppt_h</p:attrName>
                                        </p:attrNameLst>
                                      </p:cBhvr>
                                      <p:tavLst>
                                        <p:tav tm="0">
                                          <p:val>
                                            <p:fltVal val="0"/>
                                          </p:val>
                                        </p:tav>
                                        <p:tav tm="100000">
                                          <p:val>
                                            <p:strVal val="#ppt_h"/>
                                          </p:val>
                                        </p:tav>
                                      </p:tavLst>
                                    </p:anim>
                                    <p:animEffect transition="in" filter="fade">
                                      <p:cBhvr>
                                        <p:cTn id="24" dur="500"/>
                                        <p:tgtEl>
                                          <p:spTgt spid="11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nodeType="clickEffect">
                                  <p:stCondLst>
                                    <p:cond delay="0"/>
                                  </p:stCondLst>
                                  <p:childTnLst>
                                    <p:set>
                                      <p:cBhvr>
                                        <p:cTn id="28" dur="1" fill="hold">
                                          <p:stCondLst>
                                            <p:cond delay="0"/>
                                          </p:stCondLst>
                                        </p:cTn>
                                        <p:tgtEl>
                                          <p:spTgt spid="112">
                                            <p:txEl>
                                              <p:pRg st="6" end="6"/>
                                            </p:txEl>
                                          </p:spTgt>
                                        </p:tgtEl>
                                        <p:attrNameLst>
                                          <p:attrName>style.visibility</p:attrName>
                                        </p:attrNameLst>
                                      </p:cBhvr>
                                      <p:to>
                                        <p:strVal val="visible"/>
                                      </p:to>
                                    </p:set>
                                    <p:animEffect transition="in" filter="fade">
                                      <p:cBhvr>
                                        <p:cTn id="29" dur="2000"/>
                                        <p:tgtEl>
                                          <p:spTgt spid="112">
                                            <p:txEl>
                                              <p:pRg st="6" end="6"/>
                                            </p:txEl>
                                          </p:spTgt>
                                        </p:tgtEl>
                                      </p:cBhvr>
                                    </p:animEffect>
                                    <p:anim calcmode="lin" valueType="num">
                                      <p:cBhvr>
                                        <p:cTn id="30" dur="2000" fill="hold"/>
                                        <p:tgtEl>
                                          <p:spTgt spid="112">
                                            <p:txEl>
                                              <p:pRg st="6" end="6"/>
                                            </p:txEl>
                                          </p:spTgt>
                                        </p:tgtEl>
                                        <p:attrNameLst>
                                          <p:attrName>ppt_w</p:attrName>
                                        </p:attrNameLst>
                                      </p:cBhvr>
                                      <p:tavLst>
                                        <p:tav tm="0" fmla="#ppt_w*sin(2.5*pi*$)">
                                          <p:val>
                                            <p:fltVal val="0"/>
                                          </p:val>
                                        </p:tav>
                                        <p:tav tm="100000">
                                          <p:val>
                                            <p:fltVal val="1"/>
                                          </p:val>
                                        </p:tav>
                                      </p:tavLst>
                                    </p:anim>
                                    <p:anim calcmode="lin" valueType="num">
                                      <p:cBhvr>
                                        <p:cTn id="31" dur="2000" fill="hold"/>
                                        <p:tgtEl>
                                          <p:spTgt spid="112">
                                            <p:txEl>
                                              <p:pRg st="6" end="6"/>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buClr>
                <a:schemeClr val="dk1"/>
              </a:buClr>
              <a:buSzPts val="1100"/>
            </a:pPr>
            <a:r>
              <a:rPr lang="en-US" dirty="0"/>
              <a:t>We will compare vector and scalar quantities</a:t>
            </a:r>
            <a:endParaRPr dirty="0"/>
          </a:p>
        </p:txBody>
      </p:sp>
      <p:sp>
        <p:nvSpPr>
          <p:cNvPr id="120" name="Google Shape;120;p19"/>
          <p:cNvSpPr txBox="1">
            <a:spLocks noGrp="1"/>
          </p:cNvSpPr>
          <p:nvPr>
            <p:ph type="body" idx="2"/>
          </p:nvPr>
        </p:nvSpPr>
        <p:spPr>
          <a:xfrm>
            <a:off x="511600" y="2133911"/>
            <a:ext cx="6173700" cy="2586311"/>
          </a:xfrm>
          <a:prstGeom prst="rect">
            <a:avLst/>
          </a:prstGeom>
        </p:spPr>
        <p:txBody>
          <a:bodyPr spcFirstLastPara="1" wrap="square" lIns="91425" tIns="91425" rIns="91425" bIns="91425" anchor="t" anchorCtr="0">
            <a:noAutofit/>
          </a:bodyPr>
          <a:lstStyle/>
          <a:p>
            <a:pPr eaLnBrk="0" fontAlgn="base" hangingPunct="0">
              <a:spcBef>
                <a:spcPts val="400"/>
              </a:spcBef>
              <a:spcAft>
                <a:spcPct val="0"/>
              </a:spcAft>
              <a:buClr>
                <a:srgbClr val="4F81BD"/>
              </a:buClr>
              <a:buSzPct val="68000"/>
            </a:pPr>
            <a:r>
              <a:rPr lang="en-IE" sz="2000" dirty="0">
                <a:solidFill>
                  <a:prstClr val="black"/>
                </a:solidFill>
                <a:latin typeface="Lucida Sans Unicode" pitchFamily="34" charset="0"/>
                <a:cs typeface="Arial" charset="0"/>
              </a:rPr>
              <a:t>Examples of Scalar Quantities:</a:t>
            </a:r>
          </a:p>
          <a:p>
            <a:pPr eaLnBrk="0" fontAlgn="base" hangingPunct="0">
              <a:spcBef>
                <a:spcPts val="400"/>
              </a:spcBef>
              <a:spcAft>
                <a:spcPct val="0"/>
              </a:spcAft>
              <a:buClr>
                <a:srgbClr val="4F81BD"/>
              </a:buClr>
              <a:buSzPct val="68000"/>
              <a:buFont typeface="Wingdings 3" pitchFamily="18" charset="2"/>
              <a:buChar char=""/>
            </a:pPr>
            <a:r>
              <a:rPr lang="en-IE" sz="2000" dirty="0">
                <a:solidFill>
                  <a:prstClr val="black"/>
                </a:solidFill>
                <a:latin typeface="Lucida Sans Unicode" pitchFamily="34" charset="0"/>
                <a:cs typeface="Arial" charset="0"/>
              </a:rPr>
              <a:t>Length</a:t>
            </a:r>
          </a:p>
          <a:p>
            <a:pPr eaLnBrk="0" fontAlgn="base" hangingPunct="0">
              <a:spcBef>
                <a:spcPts val="400"/>
              </a:spcBef>
              <a:spcAft>
                <a:spcPct val="0"/>
              </a:spcAft>
              <a:buClr>
                <a:srgbClr val="4F81BD"/>
              </a:buClr>
              <a:buSzPct val="68000"/>
              <a:buFont typeface="Wingdings 3" pitchFamily="18" charset="2"/>
              <a:buChar char=""/>
            </a:pPr>
            <a:r>
              <a:rPr lang="en-IE" sz="2000" dirty="0">
                <a:solidFill>
                  <a:prstClr val="black"/>
                </a:solidFill>
                <a:latin typeface="Lucida Sans Unicode" pitchFamily="34" charset="0"/>
                <a:cs typeface="Arial" charset="0"/>
              </a:rPr>
              <a:t>Area</a:t>
            </a:r>
          </a:p>
          <a:p>
            <a:pPr eaLnBrk="0" fontAlgn="base" hangingPunct="0">
              <a:spcBef>
                <a:spcPts val="400"/>
              </a:spcBef>
              <a:spcAft>
                <a:spcPct val="0"/>
              </a:spcAft>
              <a:buClr>
                <a:srgbClr val="4F81BD"/>
              </a:buClr>
              <a:buSzPct val="68000"/>
              <a:buFont typeface="Wingdings 3" pitchFamily="18" charset="2"/>
              <a:buChar char=""/>
            </a:pPr>
            <a:r>
              <a:rPr lang="en-IE" sz="2000" dirty="0">
                <a:solidFill>
                  <a:prstClr val="black"/>
                </a:solidFill>
                <a:latin typeface="Lucida Sans Unicode" pitchFamily="34" charset="0"/>
                <a:cs typeface="Arial" charset="0"/>
              </a:rPr>
              <a:t>Volume</a:t>
            </a:r>
          </a:p>
          <a:p>
            <a:pPr eaLnBrk="0" fontAlgn="base" hangingPunct="0">
              <a:spcBef>
                <a:spcPts val="400"/>
              </a:spcBef>
              <a:spcAft>
                <a:spcPct val="0"/>
              </a:spcAft>
              <a:buClr>
                <a:srgbClr val="4F81BD"/>
              </a:buClr>
              <a:buSzPct val="68000"/>
              <a:buFont typeface="Wingdings 3" pitchFamily="18" charset="2"/>
              <a:buChar char=""/>
            </a:pPr>
            <a:r>
              <a:rPr lang="en-IE" sz="2000" dirty="0">
                <a:solidFill>
                  <a:prstClr val="black"/>
                </a:solidFill>
                <a:latin typeface="Lucida Sans Unicode" pitchFamily="34" charset="0"/>
                <a:cs typeface="Arial" charset="0"/>
              </a:rPr>
              <a:t>Time</a:t>
            </a:r>
          </a:p>
          <a:p>
            <a:pPr eaLnBrk="0" fontAlgn="base" hangingPunct="0">
              <a:spcBef>
                <a:spcPts val="400"/>
              </a:spcBef>
              <a:spcAft>
                <a:spcPct val="0"/>
              </a:spcAft>
              <a:buClr>
                <a:srgbClr val="4F81BD"/>
              </a:buClr>
              <a:buSzPct val="68000"/>
              <a:buFont typeface="Wingdings 3" pitchFamily="18" charset="2"/>
              <a:buChar char=""/>
            </a:pPr>
            <a:r>
              <a:rPr lang="en-IE" sz="2000" dirty="0">
                <a:solidFill>
                  <a:prstClr val="black"/>
                </a:solidFill>
                <a:latin typeface="Lucida Sans Unicode" pitchFamily="34" charset="0"/>
                <a:cs typeface="Arial" charset="0"/>
              </a:rPr>
              <a:t>Mass</a:t>
            </a:r>
            <a:endParaRPr sz="2000" dirty="0"/>
          </a:p>
        </p:txBody>
      </p:sp>
      <p:graphicFrame>
        <p:nvGraphicFramePr>
          <p:cNvPr id="121" name="Google Shape;121;p19"/>
          <p:cNvGraphicFramePr/>
          <p:nvPr>
            <p:extLst>
              <p:ext uri="{D42A27DB-BD31-4B8C-83A1-F6EECF244321}">
                <p14:modId xmlns:p14="http://schemas.microsoft.com/office/powerpoint/2010/main" val="1778465552"/>
              </p:ext>
            </p:extLst>
          </p:nvPr>
        </p:nvGraphicFramePr>
        <p:xfrm>
          <a:off x="6845555" y="93842"/>
          <a:ext cx="2142625" cy="1036260"/>
        </p:xfrm>
        <a:graphic>
          <a:graphicData uri="http://schemas.openxmlformats.org/drawingml/2006/table">
            <a:tbl>
              <a:tblPr>
                <a:noFill/>
                <a:tableStyleId>{3F974EFC-B01F-4AD3-B987-93536E84DB40}</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CHECK FOR UNDERSTANDING</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100" dirty="0">
                          <a:latin typeface="Century Gothic"/>
                          <a:ea typeface="Century Gothic"/>
                          <a:cs typeface="Century Gothic"/>
                          <a:sym typeface="Century Gothic"/>
                        </a:rPr>
                        <a:t>What does magnitude mean?</a:t>
                      </a: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6" name="Content Placeholder 1">
            <a:extLst>
              <a:ext uri="{FF2B5EF4-FFF2-40B4-BE49-F238E27FC236}">
                <a16:creationId xmlns:a16="http://schemas.microsoft.com/office/drawing/2014/main" id="{BFC1E251-6BB3-45F3-879C-FC705BDAE3CB}"/>
              </a:ext>
            </a:extLst>
          </p:cNvPr>
          <p:cNvSpPr>
            <a:spLocks noGrp="1"/>
          </p:cNvSpPr>
          <p:nvPr/>
        </p:nvSpPr>
        <p:spPr bwMode="auto">
          <a:xfrm>
            <a:off x="828125" y="893630"/>
            <a:ext cx="5582101" cy="1126929"/>
          </a:xfrm>
          <a:prstGeom prst="rect">
            <a:avLst/>
          </a:prstGeom>
          <a:solidFill>
            <a:srgbClr val="FFC000"/>
          </a:solidFill>
          <a:ln>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eaLnBrk="1" hangingPunct="1">
              <a:buNone/>
            </a:pPr>
            <a:r>
              <a:rPr lang="en-IE" sz="2400" dirty="0"/>
              <a:t>A </a:t>
            </a:r>
            <a:r>
              <a:rPr lang="en-IE" sz="2400" b="1" dirty="0"/>
              <a:t>scalar quantity </a:t>
            </a:r>
            <a:r>
              <a:rPr lang="en-IE" sz="2400" dirty="0"/>
              <a:t>is a quantity that has magnitude only and has no direction in space</a:t>
            </a:r>
          </a:p>
        </p:txBody>
      </p:sp>
      <p:pic>
        <p:nvPicPr>
          <p:cNvPr id="7" name="Picture 5" descr="coke_can">
            <a:extLst>
              <a:ext uri="{FF2B5EF4-FFF2-40B4-BE49-F238E27FC236}">
                <a16:creationId xmlns:a16="http://schemas.microsoft.com/office/drawing/2014/main" id="{3A8CC541-DE57-4623-8B31-0D4A5AED8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2704" y="2149375"/>
            <a:ext cx="1107671" cy="199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a16="http://schemas.microsoft.com/office/drawing/2014/main" id="{F88D5364-D0E6-4501-B6DA-024F397F23A0}"/>
              </a:ext>
            </a:extLst>
          </p:cNvPr>
          <p:cNvSpPr txBox="1">
            <a:spLocks noChangeArrowheads="1"/>
          </p:cNvSpPr>
          <p:nvPr/>
        </p:nvSpPr>
        <p:spPr bwMode="auto">
          <a:xfrm>
            <a:off x="6329164" y="4137455"/>
            <a:ext cx="27045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fontAlgn="base">
              <a:spcBef>
                <a:spcPct val="0"/>
              </a:spcBef>
              <a:spcAft>
                <a:spcPct val="0"/>
              </a:spcAft>
            </a:pPr>
            <a:r>
              <a:rPr lang="en-GB" sz="1600" dirty="0">
                <a:solidFill>
                  <a:prstClr val="black"/>
                </a:solidFill>
                <a:latin typeface="+mn-lt"/>
              </a:rPr>
              <a:t>e.g. a can holds 300ml of coke </a:t>
            </a:r>
          </a:p>
        </p:txBody>
      </p:sp>
      <p:sp>
        <p:nvSpPr>
          <p:cNvPr id="9" name="Text Box 3">
            <a:extLst>
              <a:ext uri="{FF2B5EF4-FFF2-40B4-BE49-F238E27FC236}">
                <a16:creationId xmlns:a16="http://schemas.microsoft.com/office/drawing/2014/main" id="{AA69C2A5-5A1D-42E4-A47F-D29F9AC5CEFE}"/>
              </a:ext>
            </a:extLst>
          </p:cNvPr>
          <p:cNvSpPr txBox="1">
            <a:spLocks noChangeArrowheads="1"/>
          </p:cNvSpPr>
          <p:nvPr/>
        </p:nvSpPr>
        <p:spPr bwMode="auto">
          <a:xfrm>
            <a:off x="6551838" y="1866670"/>
            <a:ext cx="65166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r>
              <a:rPr lang="en-GB" b="1" dirty="0">
                <a:solidFill>
                  <a:prstClr val="black"/>
                </a:solidFill>
                <a:cs typeface="Arial" charset="0"/>
              </a:rPr>
              <a:t>Volume is a scalar quantity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buClr>
                <a:schemeClr val="dk1"/>
              </a:buClr>
              <a:buSzPts val="1100"/>
            </a:pPr>
            <a:r>
              <a:rPr lang="en-US" dirty="0"/>
              <a:t>We will compare vector and scalar quantities</a:t>
            </a:r>
            <a:endParaRPr dirty="0"/>
          </a:p>
        </p:txBody>
      </p:sp>
      <p:sp>
        <p:nvSpPr>
          <p:cNvPr id="120" name="Google Shape;120;p19"/>
          <p:cNvSpPr txBox="1">
            <a:spLocks noGrp="1"/>
          </p:cNvSpPr>
          <p:nvPr>
            <p:ph type="body" idx="2"/>
          </p:nvPr>
        </p:nvSpPr>
        <p:spPr>
          <a:xfrm>
            <a:off x="511600" y="2133911"/>
            <a:ext cx="6173700" cy="2586311"/>
          </a:xfrm>
          <a:prstGeom prst="rect">
            <a:avLst/>
          </a:prstGeom>
        </p:spPr>
        <p:txBody>
          <a:bodyPr spcFirstLastPara="1" wrap="square" lIns="91425" tIns="91425" rIns="91425" bIns="91425" anchor="t" anchorCtr="0">
            <a:noAutofit/>
          </a:bodyPr>
          <a:lstStyle/>
          <a:p>
            <a:pPr eaLnBrk="0" fontAlgn="base" hangingPunct="0">
              <a:spcBef>
                <a:spcPts val="400"/>
              </a:spcBef>
              <a:spcAft>
                <a:spcPct val="0"/>
              </a:spcAft>
              <a:buClr>
                <a:srgbClr val="4F81BD"/>
              </a:buClr>
              <a:buSzPct val="68000"/>
            </a:pPr>
            <a:r>
              <a:rPr lang="en-IE" sz="2000" dirty="0">
                <a:solidFill>
                  <a:prstClr val="black"/>
                </a:solidFill>
                <a:latin typeface="Lucida Sans Unicode" pitchFamily="34" charset="0"/>
                <a:cs typeface="Arial" charset="0"/>
              </a:rPr>
              <a:t>Examples of Vector Quantities:</a:t>
            </a:r>
          </a:p>
          <a:p>
            <a:pPr eaLnBrk="0" fontAlgn="base" hangingPunct="0">
              <a:spcBef>
                <a:spcPts val="400"/>
              </a:spcBef>
              <a:spcAft>
                <a:spcPct val="0"/>
              </a:spcAft>
              <a:buClr>
                <a:srgbClr val="4F81BD"/>
              </a:buClr>
              <a:buSzPct val="68000"/>
              <a:buFont typeface="Wingdings 3" pitchFamily="18" charset="2"/>
              <a:buChar char=""/>
            </a:pPr>
            <a:r>
              <a:rPr lang="en-IE" sz="2000" dirty="0">
                <a:solidFill>
                  <a:prstClr val="black"/>
                </a:solidFill>
                <a:latin typeface="Lucida Sans Unicode" pitchFamily="34" charset="0"/>
                <a:cs typeface="Arial" charset="0"/>
              </a:rPr>
              <a:t>Displacement</a:t>
            </a:r>
          </a:p>
          <a:p>
            <a:pPr eaLnBrk="0" fontAlgn="base" hangingPunct="0">
              <a:spcBef>
                <a:spcPts val="400"/>
              </a:spcBef>
              <a:spcAft>
                <a:spcPct val="0"/>
              </a:spcAft>
              <a:buClr>
                <a:srgbClr val="4F81BD"/>
              </a:buClr>
              <a:buSzPct val="68000"/>
              <a:buFont typeface="Wingdings 3" pitchFamily="18" charset="2"/>
              <a:buChar char=""/>
            </a:pPr>
            <a:r>
              <a:rPr lang="en-IE" sz="2000" dirty="0">
                <a:solidFill>
                  <a:prstClr val="black"/>
                </a:solidFill>
                <a:latin typeface="Lucida Sans Unicode" pitchFamily="34" charset="0"/>
                <a:cs typeface="Arial" charset="0"/>
              </a:rPr>
              <a:t>Velocity</a:t>
            </a:r>
          </a:p>
          <a:p>
            <a:pPr eaLnBrk="0" fontAlgn="base" hangingPunct="0">
              <a:spcBef>
                <a:spcPts val="400"/>
              </a:spcBef>
              <a:spcAft>
                <a:spcPct val="0"/>
              </a:spcAft>
              <a:buClr>
                <a:srgbClr val="4F81BD"/>
              </a:buClr>
              <a:buSzPct val="68000"/>
              <a:buFont typeface="Wingdings 3" pitchFamily="18" charset="2"/>
              <a:buChar char=""/>
            </a:pPr>
            <a:r>
              <a:rPr lang="en-IE" sz="2000" dirty="0">
                <a:solidFill>
                  <a:prstClr val="black"/>
                </a:solidFill>
                <a:latin typeface="Lucida Sans Unicode" pitchFamily="34" charset="0"/>
                <a:cs typeface="Arial" charset="0"/>
              </a:rPr>
              <a:t>Acceleration</a:t>
            </a:r>
          </a:p>
          <a:p>
            <a:pPr eaLnBrk="0" fontAlgn="base" hangingPunct="0">
              <a:spcBef>
                <a:spcPts val="400"/>
              </a:spcBef>
              <a:spcAft>
                <a:spcPct val="0"/>
              </a:spcAft>
              <a:buClr>
                <a:srgbClr val="4F81BD"/>
              </a:buClr>
              <a:buSzPct val="68000"/>
              <a:buFont typeface="Wingdings 3" pitchFamily="18" charset="2"/>
              <a:buChar char=""/>
            </a:pPr>
            <a:r>
              <a:rPr lang="en-IE" sz="2000" dirty="0">
                <a:solidFill>
                  <a:prstClr val="black"/>
                </a:solidFill>
                <a:latin typeface="Lucida Sans Unicode" pitchFamily="34" charset="0"/>
                <a:cs typeface="Arial" charset="0"/>
              </a:rPr>
              <a:t>Force</a:t>
            </a:r>
          </a:p>
        </p:txBody>
      </p:sp>
      <p:sp>
        <p:nvSpPr>
          <p:cNvPr id="6" name="Content Placeholder 1">
            <a:extLst>
              <a:ext uri="{FF2B5EF4-FFF2-40B4-BE49-F238E27FC236}">
                <a16:creationId xmlns:a16="http://schemas.microsoft.com/office/drawing/2014/main" id="{BFC1E251-6BB3-45F3-879C-FC705BDAE3CB}"/>
              </a:ext>
            </a:extLst>
          </p:cNvPr>
          <p:cNvSpPr>
            <a:spLocks noGrp="1"/>
          </p:cNvSpPr>
          <p:nvPr/>
        </p:nvSpPr>
        <p:spPr bwMode="auto">
          <a:xfrm>
            <a:off x="828125" y="893630"/>
            <a:ext cx="5582101" cy="1126929"/>
          </a:xfrm>
          <a:prstGeom prst="rect">
            <a:avLst/>
          </a:prstGeom>
          <a:solidFill>
            <a:srgbClr val="FFC000"/>
          </a:solidFill>
          <a:ln>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pPr>
            <a:r>
              <a:rPr lang="en-IE" sz="2400" dirty="0"/>
              <a:t>A </a:t>
            </a:r>
            <a:r>
              <a:rPr lang="en-IE" sz="2400" b="1" dirty="0"/>
              <a:t>vector quantity</a:t>
            </a:r>
            <a:r>
              <a:rPr lang="en-IE" sz="2400" dirty="0"/>
              <a:t> is a quantity that has both magnitude and a direction in space</a:t>
            </a:r>
          </a:p>
        </p:txBody>
      </p:sp>
      <p:sp>
        <p:nvSpPr>
          <p:cNvPr id="11" name="Text Box 5">
            <a:extLst>
              <a:ext uri="{FF2B5EF4-FFF2-40B4-BE49-F238E27FC236}">
                <a16:creationId xmlns:a16="http://schemas.microsoft.com/office/drawing/2014/main" id="{3727AF54-3F88-4C34-BC5E-4C83D12D00E0}"/>
              </a:ext>
            </a:extLst>
          </p:cNvPr>
          <p:cNvSpPr txBox="1">
            <a:spLocks noChangeArrowheads="1"/>
          </p:cNvSpPr>
          <p:nvPr/>
        </p:nvSpPr>
        <p:spPr bwMode="auto">
          <a:xfrm>
            <a:off x="6158290" y="3508014"/>
            <a:ext cx="26130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r>
              <a:rPr lang="en-GB" dirty="0">
                <a:solidFill>
                  <a:prstClr val="black"/>
                </a:solidFill>
                <a:latin typeface="Times New Roman" pitchFamily="18" charset="0"/>
              </a:rPr>
              <a:t>e.g. </a:t>
            </a:r>
          </a:p>
          <a:p>
            <a:pPr fontAlgn="base">
              <a:spcBef>
                <a:spcPct val="0"/>
              </a:spcBef>
              <a:spcAft>
                <a:spcPct val="0"/>
              </a:spcAft>
            </a:pPr>
            <a:r>
              <a:rPr lang="en-GB" dirty="0">
                <a:solidFill>
                  <a:prstClr val="black"/>
                </a:solidFill>
                <a:latin typeface="Times New Roman" pitchFamily="18" charset="0"/>
              </a:rPr>
              <a:t>The student uses a force of 10 N downwards to crush the can</a:t>
            </a:r>
          </a:p>
        </p:txBody>
      </p:sp>
      <p:sp>
        <p:nvSpPr>
          <p:cNvPr id="12" name="Text Box 7">
            <a:extLst>
              <a:ext uri="{FF2B5EF4-FFF2-40B4-BE49-F238E27FC236}">
                <a16:creationId xmlns:a16="http://schemas.microsoft.com/office/drawing/2014/main" id="{042E8278-D3E4-4239-9DB5-D44FAF05A0CB}"/>
              </a:ext>
            </a:extLst>
          </p:cNvPr>
          <p:cNvSpPr txBox="1">
            <a:spLocks noChangeArrowheads="1"/>
          </p:cNvSpPr>
          <p:nvPr/>
        </p:nvSpPr>
        <p:spPr bwMode="auto">
          <a:xfrm>
            <a:off x="7951803" y="2351181"/>
            <a:ext cx="885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r>
              <a:rPr lang="en-GB" sz="2800" dirty="0">
                <a:solidFill>
                  <a:prstClr val="black"/>
                </a:solidFill>
                <a:latin typeface="Times New Roman" pitchFamily="18" charset="0"/>
              </a:rPr>
              <a:t>10 N</a:t>
            </a:r>
          </a:p>
        </p:txBody>
      </p:sp>
      <p:sp>
        <p:nvSpPr>
          <p:cNvPr id="14" name="Line 6">
            <a:extLst>
              <a:ext uri="{FF2B5EF4-FFF2-40B4-BE49-F238E27FC236}">
                <a16:creationId xmlns:a16="http://schemas.microsoft.com/office/drawing/2014/main" id="{FBCA68E5-2E2B-43D3-AE9E-18699332D011}"/>
              </a:ext>
            </a:extLst>
          </p:cNvPr>
          <p:cNvSpPr>
            <a:spLocks noChangeShapeType="1"/>
          </p:cNvSpPr>
          <p:nvPr/>
        </p:nvSpPr>
        <p:spPr bwMode="auto">
          <a:xfrm>
            <a:off x="8890795" y="2339987"/>
            <a:ext cx="8281" cy="647108"/>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AU" dirty="0">
              <a:solidFill>
                <a:prstClr val="black"/>
              </a:solidFill>
              <a:latin typeface="Arial" charset="0"/>
            </a:endParaRPr>
          </a:p>
        </p:txBody>
      </p:sp>
    </p:spTree>
    <p:controls>
      <mc:AlternateContent xmlns:mc="http://schemas.openxmlformats.org/markup-compatibility/2006">
        <mc:Choice xmlns:v="urn:schemas-microsoft-com:vml" Requires="v">
          <p:control spid="2052" r:id="rId2" imgW="3075120" imgH="1305000"/>
        </mc:Choice>
        <mc:Fallback>
          <p:control r:id="rId2" imgW="3075120" imgH="1305000">
            <p:pic>
              <p:nvPicPr>
                <p:cNvPr id="10" name="ShockwaveFlash1">
                  <a:extLst>
                    <a:ext uri="{FF2B5EF4-FFF2-40B4-BE49-F238E27FC236}">
                      <a16:creationId xmlns:a16="http://schemas.microsoft.com/office/drawing/2014/main" id="{E9E9CE37-F504-4600-AA35-D713F9E9AEC1}"/>
                    </a:ext>
                  </a:extLst>
                </p:cNvPr>
                <p:cNvPicPr preferRelativeResize="0">
                  <a:picLocks noChangeArrowheads="1" noChangeShapeType="1"/>
                </p:cNvPicPr>
                <p:nvPr/>
              </p:nvPicPr>
              <p:blipFill>
                <a:blip r:embed="rId5"/>
                <a:srcRect/>
                <a:stretch>
                  <a:fillRect/>
                </a:stretch>
              </p:blipFill>
              <p:spPr bwMode="auto">
                <a:xfrm>
                  <a:off x="5763361" y="2229045"/>
                  <a:ext cx="3074267" cy="130527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783069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574EE67-F54F-4322-BCE0-D28B192C270C}"/>
              </a:ext>
            </a:extLst>
          </p:cNvPr>
          <p:cNvSpPr>
            <a:spLocks noGrp="1"/>
          </p:cNvSpPr>
          <p:nvPr>
            <p:ph type="subTitle" idx="1"/>
          </p:nvPr>
        </p:nvSpPr>
        <p:spPr/>
        <p:txBody>
          <a:bodyPr/>
          <a:lstStyle/>
          <a:p>
            <a:r>
              <a:rPr lang="en-US" dirty="0"/>
              <a:t>We will compare vector and scalar quantities</a:t>
            </a:r>
          </a:p>
        </p:txBody>
      </p:sp>
      <p:sp>
        <p:nvSpPr>
          <p:cNvPr id="4" name="Rectangle 3">
            <a:extLst>
              <a:ext uri="{FF2B5EF4-FFF2-40B4-BE49-F238E27FC236}">
                <a16:creationId xmlns:a16="http://schemas.microsoft.com/office/drawing/2014/main" id="{334DC0DE-CF85-47FE-9ED3-E39102DC7458}"/>
              </a:ext>
            </a:extLst>
          </p:cNvPr>
          <p:cNvSpPr/>
          <p:nvPr/>
        </p:nvSpPr>
        <p:spPr>
          <a:xfrm>
            <a:off x="681182" y="1205524"/>
            <a:ext cx="8462818" cy="2173544"/>
          </a:xfrm>
          <a:prstGeom prst="rect">
            <a:avLst/>
          </a:prstGeom>
        </p:spPr>
        <p:txBody>
          <a:bodyPr wrap="square">
            <a:spAutoFit/>
          </a:bodyPr>
          <a:lstStyle/>
          <a:p>
            <a:pPr marL="514350" indent="-514350">
              <a:lnSpc>
                <a:spcPct val="115000"/>
              </a:lnSpc>
              <a:spcAft>
                <a:spcPts val="1000"/>
              </a:spcAft>
              <a:buAutoNum type="arabicPeriod"/>
            </a:pPr>
            <a:r>
              <a:rPr lang="en-AU" sz="2800" dirty="0">
                <a:effectLst/>
                <a:latin typeface="Calibri" panose="020F0502020204030204" pitchFamily="34" charset="0"/>
                <a:ea typeface="Calibri" panose="020F0502020204030204" pitchFamily="34" charset="0"/>
                <a:cs typeface="Times New Roman" panose="02020603050405020304" pitchFamily="18" charset="0"/>
              </a:rPr>
              <a:t>Explain why the mass of a car is a scalar quantity whilst the velocity it </a:t>
            </a:r>
            <a:r>
              <a:rPr lang="en-AU" sz="2800" dirty="0">
                <a:latin typeface="Calibri" panose="020F0502020204030204" pitchFamily="34" charset="0"/>
                <a:ea typeface="Calibri" panose="020F0502020204030204" pitchFamily="34" charset="0"/>
                <a:cs typeface="Times New Roman" panose="02020603050405020304" pitchFamily="18" charset="0"/>
              </a:rPr>
              <a:t>has is a vector quantity</a:t>
            </a:r>
            <a:br>
              <a:rPr lang="en-AU" sz="2800" dirty="0">
                <a:latin typeface="Calibri" panose="020F0502020204030204" pitchFamily="34" charset="0"/>
                <a:ea typeface="Calibri" panose="020F0502020204030204" pitchFamily="34" charset="0"/>
                <a:cs typeface="Times New Roman" panose="02020603050405020304" pitchFamily="18" charset="0"/>
              </a:rPr>
            </a:br>
            <a:endParaRPr lang="en-AU" sz="2800" dirty="0">
              <a:latin typeface="Calibri" panose="020F0502020204030204" pitchFamily="34" charset="0"/>
              <a:ea typeface="Calibri" panose="020F0502020204030204" pitchFamily="34" charset="0"/>
              <a:cs typeface="Times New Roman" panose="02020603050405020304" pitchFamily="18" charset="0"/>
            </a:endParaRPr>
          </a:p>
          <a:p>
            <a:pPr marL="514350" indent="-514350">
              <a:lnSpc>
                <a:spcPct val="115000"/>
              </a:lnSpc>
              <a:spcAft>
                <a:spcPts val="1000"/>
              </a:spcAft>
              <a:buAutoNum type="arabicPeriod"/>
            </a:pPr>
            <a:r>
              <a:rPr lang="en-AU" sz="2800" dirty="0">
                <a:effectLst/>
                <a:latin typeface="Calibri" panose="020F0502020204030204" pitchFamily="34" charset="0"/>
                <a:ea typeface="Calibri" panose="020F0502020204030204" pitchFamily="34" charset="0"/>
                <a:cs typeface="Times New Roman" panose="02020603050405020304" pitchFamily="18" charset="0"/>
              </a:rPr>
              <a:t>Explain why time cannot be a vector quantity</a:t>
            </a:r>
          </a:p>
        </p:txBody>
      </p:sp>
    </p:spTree>
    <p:extLst>
      <p:ext uri="{BB962C8B-B14F-4D97-AF65-F5344CB8AC3E}">
        <p14:creationId xmlns:p14="http://schemas.microsoft.com/office/powerpoint/2010/main" val="2662363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749300" y="493712"/>
            <a:ext cx="1857774" cy="1087437"/>
          </a:xfrm>
          <a:ln w="57150">
            <a:solidFill>
              <a:schemeClr val="tx1"/>
            </a:solidFill>
            <a:miter lim="800000"/>
            <a:headEnd/>
            <a:tailEnd/>
          </a:ln>
        </p:spPr>
        <p:txBody>
          <a:bodyPr>
            <a:normAutofit fontScale="90000"/>
          </a:bodyPr>
          <a:lstStyle/>
          <a:p>
            <a:pPr eaLnBrk="1" hangingPunct="1"/>
            <a:r>
              <a:rPr lang="en-GB" sz="3000" dirty="0"/>
              <a:t>Scalar or vector?</a:t>
            </a:r>
          </a:p>
        </p:txBody>
      </p:sp>
      <p:graphicFrame>
        <p:nvGraphicFramePr>
          <p:cNvPr id="61489" name="Group 49"/>
          <p:cNvGraphicFramePr>
            <a:graphicFrameLocks noGrp="1"/>
          </p:cNvGraphicFramePr>
          <p:nvPr>
            <p:ph sz="half" idx="2"/>
            <p:extLst>
              <p:ext uri="{D42A27DB-BD31-4B8C-83A1-F6EECF244321}">
                <p14:modId xmlns:p14="http://schemas.microsoft.com/office/powerpoint/2010/main" val="2017480360"/>
              </p:ext>
            </p:extLst>
          </p:nvPr>
        </p:nvGraphicFramePr>
        <p:xfrm>
          <a:off x="3543300" y="228600"/>
          <a:ext cx="4177904" cy="4709016"/>
        </p:xfrm>
        <a:graphic>
          <a:graphicData uri="http://schemas.openxmlformats.org/drawingml/2006/table">
            <a:tbl>
              <a:tblPr/>
              <a:tblGrid>
                <a:gridCol w="1683544">
                  <a:extLst>
                    <a:ext uri="{9D8B030D-6E8A-4147-A177-3AD203B41FA5}">
                      <a16:colId xmlns:a16="http://schemas.microsoft.com/office/drawing/2014/main" val="20000"/>
                    </a:ext>
                  </a:extLst>
                </a:gridCol>
                <a:gridCol w="2494360">
                  <a:extLst>
                    <a:ext uri="{9D8B030D-6E8A-4147-A177-3AD203B41FA5}">
                      <a16:colId xmlns:a16="http://schemas.microsoft.com/office/drawing/2014/main" val="20001"/>
                    </a:ext>
                  </a:extLst>
                </a:gridCol>
              </a:tblGrid>
              <a:tr h="43432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1" i="0" u="none" strike="noStrike" cap="none" normalizeH="0" baseline="0">
                          <a:ln>
                            <a:noFill/>
                          </a:ln>
                          <a:solidFill>
                            <a:schemeClr val="tx1"/>
                          </a:solidFill>
                          <a:effectLst/>
                          <a:latin typeface="Arial" charset="0"/>
                        </a:rPr>
                        <a:t>Quantity </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1" i="0" u="none" strike="noStrike" cap="none" normalizeH="0" baseline="0">
                          <a:ln>
                            <a:noFill/>
                          </a:ln>
                          <a:solidFill>
                            <a:schemeClr val="tx1"/>
                          </a:solidFill>
                          <a:effectLst/>
                          <a:latin typeface="Arial" charset="0"/>
                        </a:rPr>
                        <a:t>Scalar or vector</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Energy</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100" b="0" i="0" u="none" strike="noStrike" cap="none" normalizeH="0" baseline="0" dirty="0">
                        <a:ln>
                          <a:noFill/>
                        </a:ln>
                        <a:solidFill>
                          <a:schemeClr val="tx1"/>
                        </a:solidFill>
                        <a:effectLst/>
                        <a:latin typeface="Arial"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Length</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Temperature</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Mass</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Weight</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Area</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Speed </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Volume </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Time</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Velocity </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Acceleration</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100" b="0" i="0" u="none" strike="noStrike" cap="none" normalizeH="0" baseline="0" dirty="0">
                        <a:ln>
                          <a:noFill/>
                        </a:ln>
                        <a:solidFill>
                          <a:schemeClr val="tx1"/>
                        </a:solidFill>
                        <a:effectLst/>
                        <a:latin typeface="Arial"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graphicFrame>
        <p:nvGraphicFramePr>
          <p:cNvPr id="2" name="Table 1">
            <a:extLst>
              <a:ext uri="{FF2B5EF4-FFF2-40B4-BE49-F238E27FC236}">
                <a16:creationId xmlns:a16="http://schemas.microsoft.com/office/drawing/2014/main" id="{AD1D79B7-39C5-4125-AB4D-B5831E78E4BB}"/>
              </a:ext>
            </a:extLst>
          </p:cNvPr>
          <p:cNvGraphicFramePr>
            <a:graphicFrameLocks noGrp="1"/>
          </p:cNvGraphicFramePr>
          <p:nvPr>
            <p:extLst>
              <p:ext uri="{D42A27DB-BD31-4B8C-83A1-F6EECF244321}">
                <p14:modId xmlns:p14="http://schemas.microsoft.com/office/powerpoint/2010/main" val="1417621558"/>
              </p:ext>
            </p:extLst>
          </p:nvPr>
        </p:nvGraphicFramePr>
        <p:xfrm>
          <a:off x="3543300" y="648822"/>
          <a:ext cx="4177904" cy="388608"/>
        </p:xfrm>
        <a:graphic>
          <a:graphicData uri="http://schemas.openxmlformats.org/drawingml/2006/table">
            <a:tbl>
              <a:tblPr/>
              <a:tblGrid>
                <a:gridCol w="1683544">
                  <a:extLst>
                    <a:ext uri="{9D8B030D-6E8A-4147-A177-3AD203B41FA5}">
                      <a16:colId xmlns:a16="http://schemas.microsoft.com/office/drawing/2014/main" val="1278931384"/>
                    </a:ext>
                  </a:extLst>
                </a:gridCol>
                <a:gridCol w="2494360">
                  <a:extLst>
                    <a:ext uri="{9D8B030D-6E8A-4147-A177-3AD203B41FA5}">
                      <a16:colId xmlns:a16="http://schemas.microsoft.com/office/drawing/2014/main" val="3599936295"/>
                    </a:ext>
                  </a:extLst>
                </a:gridCol>
              </a:tblGrid>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dirty="0">
                          <a:ln>
                            <a:noFill/>
                          </a:ln>
                          <a:solidFill>
                            <a:schemeClr val="tx1"/>
                          </a:solidFill>
                          <a:effectLst/>
                          <a:latin typeface="Arial" charset="0"/>
                        </a:rPr>
                        <a:t>Energy</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dirty="0">
                          <a:ln>
                            <a:noFill/>
                          </a:ln>
                          <a:solidFill>
                            <a:srgbClr val="FF0000"/>
                          </a:solidFill>
                          <a:effectLst/>
                          <a:latin typeface="Arial" charset="0"/>
                        </a:rPr>
                        <a:t>S</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77277884"/>
                  </a:ext>
                </a:extLst>
              </a:tr>
            </a:tbl>
          </a:graphicData>
        </a:graphic>
      </p:graphicFrame>
      <p:graphicFrame>
        <p:nvGraphicFramePr>
          <p:cNvPr id="3" name="Table 2">
            <a:extLst>
              <a:ext uri="{FF2B5EF4-FFF2-40B4-BE49-F238E27FC236}">
                <a16:creationId xmlns:a16="http://schemas.microsoft.com/office/drawing/2014/main" id="{91B2D635-2E0D-4E47-B13F-54E3FDFF5C85}"/>
              </a:ext>
            </a:extLst>
          </p:cNvPr>
          <p:cNvGraphicFramePr>
            <a:graphicFrameLocks noGrp="1"/>
          </p:cNvGraphicFramePr>
          <p:nvPr>
            <p:extLst>
              <p:ext uri="{D42A27DB-BD31-4B8C-83A1-F6EECF244321}">
                <p14:modId xmlns:p14="http://schemas.microsoft.com/office/powerpoint/2010/main" val="2748338947"/>
              </p:ext>
            </p:extLst>
          </p:nvPr>
        </p:nvGraphicFramePr>
        <p:xfrm>
          <a:off x="3543300" y="1037430"/>
          <a:ext cx="4177904" cy="388608"/>
        </p:xfrm>
        <a:graphic>
          <a:graphicData uri="http://schemas.openxmlformats.org/drawingml/2006/table">
            <a:tbl>
              <a:tblPr/>
              <a:tblGrid>
                <a:gridCol w="1683544">
                  <a:extLst>
                    <a:ext uri="{9D8B030D-6E8A-4147-A177-3AD203B41FA5}">
                      <a16:colId xmlns:a16="http://schemas.microsoft.com/office/drawing/2014/main" val="3700881662"/>
                    </a:ext>
                  </a:extLst>
                </a:gridCol>
                <a:gridCol w="2494360">
                  <a:extLst>
                    <a:ext uri="{9D8B030D-6E8A-4147-A177-3AD203B41FA5}">
                      <a16:colId xmlns:a16="http://schemas.microsoft.com/office/drawing/2014/main" val="3838435776"/>
                    </a:ext>
                  </a:extLst>
                </a:gridCol>
              </a:tblGrid>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Length</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dirty="0">
                          <a:ln>
                            <a:noFill/>
                          </a:ln>
                          <a:solidFill>
                            <a:srgbClr val="FF0000"/>
                          </a:solidFill>
                          <a:effectLst/>
                          <a:latin typeface="Arial" charset="0"/>
                        </a:rPr>
                        <a:t>S</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2870883"/>
                  </a:ext>
                </a:extLst>
              </a:tr>
            </a:tbl>
          </a:graphicData>
        </a:graphic>
      </p:graphicFrame>
      <p:graphicFrame>
        <p:nvGraphicFramePr>
          <p:cNvPr id="5" name="Table 4">
            <a:extLst>
              <a:ext uri="{FF2B5EF4-FFF2-40B4-BE49-F238E27FC236}">
                <a16:creationId xmlns:a16="http://schemas.microsoft.com/office/drawing/2014/main" id="{28426361-E151-485B-85FE-E14C474D2B86}"/>
              </a:ext>
            </a:extLst>
          </p:cNvPr>
          <p:cNvGraphicFramePr>
            <a:graphicFrameLocks noGrp="1"/>
          </p:cNvGraphicFramePr>
          <p:nvPr>
            <p:extLst>
              <p:ext uri="{D42A27DB-BD31-4B8C-83A1-F6EECF244321}">
                <p14:modId xmlns:p14="http://schemas.microsoft.com/office/powerpoint/2010/main" val="2188785493"/>
              </p:ext>
            </p:extLst>
          </p:nvPr>
        </p:nvGraphicFramePr>
        <p:xfrm>
          <a:off x="3543300" y="1457652"/>
          <a:ext cx="4177904" cy="388608"/>
        </p:xfrm>
        <a:graphic>
          <a:graphicData uri="http://schemas.openxmlformats.org/drawingml/2006/table">
            <a:tbl>
              <a:tblPr/>
              <a:tblGrid>
                <a:gridCol w="1683544">
                  <a:extLst>
                    <a:ext uri="{9D8B030D-6E8A-4147-A177-3AD203B41FA5}">
                      <a16:colId xmlns:a16="http://schemas.microsoft.com/office/drawing/2014/main" val="1385837139"/>
                    </a:ext>
                  </a:extLst>
                </a:gridCol>
                <a:gridCol w="2494360">
                  <a:extLst>
                    <a:ext uri="{9D8B030D-6E8A-4147-A177-3AD203B41FA5}">
                      <a16:colId xmlns:a16="http://schemas.microsoft.com/office/drawing/2014/main" val="266395588"/>
                    </a:ext>
                  </a:extLst>
                </a:gridCol>
              </a:tblGrid>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Temperature</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dirty="0">
                          <a:ln>
                            <a:noFill/>
                          </a:ln>
                          <a:solidFill>
                            <a:srgbClr val="FF0000"/>
                          </a:solidFill>
                          <a:effectLst/>
                          <a:latin typeface="Arial" charset="0"/>
                        </a:rPr>
                        <a:t>S</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2938574"/>
                  </a:ext>
                </a:extLst>
              </a:tr>
            </a:tbl>
          </a:graphicData>
        </a:graphic>
      </p:graphicFrame>
      <p:graphicFrame>
        <p:nvGraphicFramePr>
          <p:cNvPr id="6" name="Table 5">
            <a:extLst>
              <a:ext uri="{FF2B5EF4-FFF2-40B4-BE49-F238E27FC236}">
                <a16:creationId xmlns:a16="http://schemas.microsoft.com/office/drawing/2014/main" id="{96D5B0F1-B4B9-4AE8-B471-768CD066F013}"/>
              </a:ext>
            </a:extLst>
          </p:cNvPr>
          <p:cNvGraphicFramePr>
            <a:graphicFrameLocks noGrp="1"/>
          </p:cNvGraphicFramePr>
          <p:nvPr>
            <p:extLst>
              <p:ext uri="{D42A27DB-BD31-4B8C-83A1-F6EECF244321}">
                <p14:modId xmlns:p14="http://schemas.microsoft.com/office/powerpoint/2010/main" val="2293726741"/>
              </p:ext>
            </p:extLst>
          </p:nvPr>
        </p:nvGraphicFramePr>
        <p:xfrm>
          <a:off x="3543300" y="1814646"/>
          <a:ext cx="4177904" cy="388608"/>
        </p:xfrm>
        <a:graphic>
          <a:graphicData uri="http://schemas.openxmlformats.org/drawingml/2006/table">
            <a:tbl>
              <a:tblPr/>
              <a:tblGrid>
                <a:gridCol w="1683544">
                  <a:extLst>
                    <a:ext uri="{9D8B030D-6E8A-4147-A177-3AD203B41FA5}">
                      <a16:colId xmlns:a16="http://schemas.microsoft.com/office/drawing/2014/main" val="3406811926"/>
                    </a:ext>
                  </a:extLst>
                </a:gridCol>
                <a:gridCol w="2494360">
                  <a:extLst>
                    <a:ext uri="{9D8B030D-6E8A-4147-A177-3AD203B41FA5}">
                      <a16:colId xmlns:a16="http://schemas.microsoft.com/office/drawing/2014/main" val="514168814"/>
                    </a:ext>
                  </a:extLst>
                </a:gridCol>
              </a:tblGrid>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Mass</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dirty="0">
                          <a:ln>
                            <a:noFill/>
                          </a:ln>
                          <a:solidFill>
                            <a:srgbClr val="FF0000"/>
                          </a:solidFill>
                          <a:effectLst/>
                          <a:latin typeface="Arial" charset="0"/>
                        </a:rPr>
                        <a:t>S</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66268930"/>
                  </a:ext>
                </a:extLst>
              </a:tr>
            </a:tbl>
          </a:graphicData>
        </a:graphic>
      </p:graphicFrame>
      <p:graphicFrame>
        <p:nvGraphicFramePr>
          <p:cNvPr id="7" name="Table 6">
            <a:extLst>
              <a:ext uri="{FF2B5EF4-FFF2-40B4-BE49-F238E27FC236}">
                <a16:creationId xmlns:a16="http://schemas.microsoft.com/office/drawing/2014/main" id="{118A03C7-00C0-4766-9CFA-640A50258957}"/>
              </a:ext>
            </a:extLst>
          </p:cNvPr>
          <p:cNvGraphicFramePr>
            <a:graphicFrameLocks noGrp="1"/>
          </p:cNvGraphicFramePr>
          <p:nvPr>
            <p:extLst>
              <p:ext uri="{D42A27DB-BD31-4B8C-83A1-F6EECF244321}">
                <p14:modId xmlns:p14="http://schemas.microsoft.com/office/powerpoint/2010/main" val="1040266486"/>
              </p:ext>
            </p:extLst>
          </p:nvPr>
        </p:nvGraphicFramePr>
        <p:xfrm>
          <a:off x="3543300" y="2210307"/>
          <a:ext cx="4177904" cy="388608"/>
        </p:xfrm>
        <a:graphic>
          <a:graphicData uri="http://schemas.openxmlformats.org/drawingml/2006/table">
            <a:tbl>
              <a:tblPr/>
              <a:tblGrid>
                <a:gridCol w="1683544">
                  <a:extLst>
                    <a:ext uri="{9D8B030D-6E8A-4147-A177-3AD203B41FA5}">
                      <a16:colId xmlns:a16="http://schemas.microsoft.com/office/drawing/2014/main" val="1433102925"/>
                    </a:ext>
                  </a:extLst>
                </a:gridCol>
                <a:gridCol w="2494360">
                  <a:extLst>
                    <a:ext uri="{9D8B030D-6E8A-4147-A177-3AD203B41FA5}">
                      <a16:colId xmlns:a16="http://schemas.microsoft.com/office/drawing/2014/main" val="787130472"/>
                    </a:ext>
                  </a:extLst>
                </a:gridCol>
              </a:tblGrid>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Weight</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dirty="0">
                          <a:ln>
                            <a:noFill/>
                          </a:ln>
                          <a:solidFill>
                            <a:srgbClr val="FF0000"/>
                          </a:solidFill>
                          <a:effectLst/>
                          <a:latin typeface="Arial" charset="0"/>
                        </a:rPr>
                        <a:t>V</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48414744"/>
                  </a:ext>
                </a:extLst>
              </a:tr>
            </a:tbl>
          </a:graphicData>
        </a:graphic>
      </p:graphicFrame>
      <p:graphicFrame>
        <p:nvGraphicFramePr>
          <p:cNvPr id="8" name="Table 7">
            <a:extLst>
              <a:ext uri="{FF2B5EF4-FFF2-40B4-BE49-F238E27FC236}">
                <a16:creationId xmlns:a16="http://schemas.microsoft.com/office/drawing/2014/main" id="{3F66F695-18A0-4129-9340-B80051D8E83D}"/>
              </a:ext>
            </a:extLst>
          </p:cNvPr>
          <p:cNvGraphicFramePr>
            <a:graphicFrameLocks noGrp="1"/>
          </p:cNvGraphicFramePr>
          <p:nvPr>
            <p:extLst>
              <p:ext uri="{D42A27DB-BD31-4B8C-83A1-F6EECF244321}">
                <p14:modId xmlns:p14="http://schemas.microsoft.com/office/powerpoint/2010/main" val="1080044333"/>
              </p:ext>
            </p:extLst>
          </p:nvPr>
        </p:nvGraphicFramePr>
        <p:xfrm>
          <a:off x="3543300" y="2598915"/>
          <a:ext cx="4177904" cy="397582"/>
        </p:xfrm>
        <a:graphic>
          <a:graphicData uri="http://schemas.openxmlformats.org/drawingml/2006/table">
            <a:tbl>
              <a:tblPr/>
              <a:tblGrid>
                <a:gridCol w="1683544">
                  <a:extLst>
                    <a:ext uri="{9D8B030D-6E8A-4147-A177-3AD203B41FA5}">
                      <a16:colId xmlns:a16="http://schemas.microsoft.com/office/drawing/2014/main" val="1282248168"/>
                    </a:ext>
                  </a:extLst>
                </a:gridCol>
                <a:gridCol w="2494360">
                  <a:extLst>
                    <a:ext uri="{9D8B030D-6E8A-4147-A177-3AD203B41FA5}">
                      <a16:colId xmlns:a16="http://schemas.microsoft.com/office/drawing/2014/main" val="242414294"/>
                    </a:ext>
                  </a:extLst>
                </a:gridCol>
              </a:tblGrid>
              <a:tr h="3975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dirty="0">
                          <a:ln>
                            <a:noFill/>
                          </a:ln>
                          <a:solidFill>
                            <a:schemeClr val="tx1"/>
                          </a:solidFill>
                          <a:effectLst/>
                          <a:latin typeface="Arial" charset="0"/>
                        </a:rPr>
                        <a:t>Area</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dirty="0">
                          <a:ln>
                            <a:noFill/>
                          </a:ln>
                          <a:solidFill>
                            <a:srgbClr val="FF0000"/>
                          </a:solidFill>
                          <a:effectLst/>
                          <a:latin typeface="Arial" charset="0"/>
                        </a:rPr>
                        <a:t>S</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85821024"/>
                  </a:ext>
                </a:extLst>
              </a:tr>
            </a:tbl>
          </a:graphicData>
        </a:graphic>
      </p:graphicFrame>
      <p:graphicFrame>
        <p:nvGraphicFramePr>
          <p:cNvPr id="9" name="Table 8">
            <a:extLst>
              <a:ext uri="{FF2B5EF4-FFF2-40B4-BE49-F238E27FC236}">
                <a16:creationId xmlns:a16="http://schemas.microsoft.com/office/drawing/2014/main" id="{AA2E0D02-20C3-4B0F-9FB8-B8EBD67F9B24}"/>
              </a:ext>
            </a:extLst>
          </p:cNvPr>
          <p:cNvGraphicFramePr>
            <a:graphicFrameLocks noGrp="1"/>
          </p:cNvGraphicFramePr>
          <p:nvPr>
            <p:extLst>
              <p:ext uri="{D42A27DB-BD31-4B8C-83A1-F6EECF244321}">
                <p14:modId xmlns:p14="http://schemas.microsoft.com/office/powerpoint/2010/main" val="781452217"/>
              </p:ext>
            </p:extLst>
          </p:nvPr>
        </p:nvGraphicFramePr>
        <p:xfrm>
          <a:off x="3543300" y="2979509"/>
          <a:ext cx="4177904" cy="388608"/>
        </p:xfrm>
        <a:graphic>
          <a:graphicData uri="http://schemas.openxmlformats.org/drawingml/2006/table">
            <a:tbl>
              <a:tblPr/>
              <a:tblGrid>
                <a:gridCol w="1683544">
                  <a:extLst>
                    <a:ext uri="{9D8B030D-6E8A-4147-A177-3AD203B41FA5}">
                      <a16:colId xmlns:a16="http://schemas.microsoft.com/office/drawing/2014/main" val="2784263154"/>
                    </a:ext>
                  </a:extLst>
                </a:gridCol>
                <a:gridCol w="2494360">
                  <a:extLst>
                    <a:ext uri="{9D8B030D-6E8A-4147-A177-3AD203B41FA5}">
                      <a16:colId xmlns:a16="http://schemas.microsoft.com/office/drawing/2014/main" val="2106517927"/>
                    </a:ext>
                  </a:extLst>
                </a:gridCol>
              </a:tblGrid>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Speed </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dirty="0">
                          <a:ln>
                            <a:noFill/>
                          </a:ln>
                          <a:solidFill>
                            <a:srgbClr val="FF0000"/>
                          </a:solidFill>
                          <a:effectLst/>
                          <a:latin typeface="Arial" charset="0"/>
                        </a:rPr>
                        <a:t>S</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52966519"/>
                  </a:ext>
                </a:extLst>
              </a:tr>
            </a:tbl>
          </a:graphicData>
        </a:graphic>
      </p:graphicFrame>
      <p:graphicFrame>
        <p:nvGraphicFramePr>
          <p:cNvPr id="10" name="Table 9">
            <a:extLst>
              <a:ext uri="{FF2B5EF4-FFF2-40B4-BE49-F238E27FC236}">
                <a16:creationId xmlns:a16="http://schemas.microsoft.com/office/drawing/2014/main" id="{5C609F32-6908-41FF-B0F5-D3C79D83D762}"/>
              </a:ext>
            </a:extLst>
          </p:cNvPr>
          <p:cNvGraphicFramePr>
            <a:graphicFrameLocks noGrp="1"/>
          </p:cNvGraphicFramePr>
          <p:nvPr>
            <p:extLst>
              <p:ext uri="{D42A27DB-BD31-4B8C-83A1-F6EECF244321}">
                <p14:modId xmlns:p14="http://schemas.microsoft.com/office/powerpoint/2010/main" val="759598834"/>
              </p:ext>
            </p:extLst>
          </p:nvPr>
        </p:nvGraphicFramePr>
        <p:xfrm>
          <a:off x="3543300" y="3392638"/>
          <a:ext cx="4177904" cy="388608"/>
        </p:xfrm>
        <a:graphic>
          <a:graphicData uri="http://schemas.openxmlformats.org/drawingml/2006/table">
            <a:tbl>
              <a:tblPr/>
              <a:tblGrid>
                <a:gridCol w="1683544">
                  <a:extLst>
                    <a:ext uri="{9D8B030D-6E8A-4147-A177-3AD203B41FA5}">
                      <a16:colId xmlns:a16="http://schemas.microsoft.com/office/drawing/2014/main" val="605224693"/>
                    </a:ext>
                  </a:extLst>
                </a:gridCol>
                <a:gridCol w="2494360">
                  <a:extLst>
                    <a:ext uri="{9D8B030D-6E8A-4147-A177-3AD203B41FA5}">
                      <a16:colId xmlns:a16="http://schemas.microsoft.com/office/drawing/2014/main" val="4191924659"/>
                    </a:ext>
                  </a:extLst>
                </a:gridCol>
              </a:tblGrid>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Volume </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dirty="0">
                          <a:ln>
                            <a:noFill/>
                          </a:ln>
                          <a:solidFill>
                            <a:srgbClr val="FF0000"/>
                          </a:solidFill>
                          <a:effectLst/>
                          <a:latin typeface="Arial" charset="0"/>
                        </a:rPr>
                        <a:t>S</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23868566"/>
                  </a:ext>
                </a:extLst>
              </a:tr>
            </a:tbl>
          </a:graphicData>
        </a:graphic>
      </p:graphicFrame>
      <p:graphicFrame>
        <p:nvGraphicFramePr>
          <p:cNvPr id="11" name="Table 10">
            <a:extLst>
              <a:ext uri="{FF2B5EF4-FFF2-40B4-BE49-F238E27FC236}">
                <a16:creationId xmlns:a16="http://schemas.microsoft.com/office/drawing/2014/main" id="{3DA102C3-0605-4E6E-89C4-E2EDF833A080}"/>
              </a:ext>
            </a:extLst>
          </p:cNvPr>
          <p:cNvGraphicFramePr>
            <a:graphicFrameLocks noGrp="1"/>
          </p:cNvGraphicFramePr>
          <p:nvPr>
            <p:extLst>
              <p:ext uri="{D42A27DB-BD31-4B8C-83A1-F6EECF244321}">
                <p14:modId xmlns:p14="http://schemas.microsoft.com/office/powerpoint/2010/main" val="2751448796"/>
              </p:ext>
            </p:extLst>
          </p:nvPr>
        </p:nvGraphicFramePr>
        <p:xfrm>
          <a:off x="3543300" y="3776519"/>
          <a:ext cx="4177904" cy="388608"/>
        </p:xfrm>
        <a:graphic>
          <a:graphicData uri="http://schemas.openxmlformats.org/drawingml/2006/table">
            <a:tbl>
              <a:tblPr/>
              <a:tblGrid>
                <a:gridCol w="1683544">
                  <a:extLst>
                    <a:ext uri="{9D8B030D-6E8A-4147-A177-3AD203B41FA5}">
                      <a16:colId xmlns:a16="http://schemas.microsoft.com/office/drawing/2014/main" val="1161634978"/>
                    </a:ext>
                  </a:extLst>
                </a:gridCol>
                <a:gridCol w="2494360">
                  <a:extLst>
                    <a:ext uri="{9D8B030D-6E8A-4147-A177-3AD203B41FA5}">
                      <a16:colId xmlns:a16="http://schemas.microsoft.com/office/drawing/2014/main" val="3881974116"/>
                    </a:ext>
                  </a:extLst>
                </a:gridCol>
              </a:tblGrid>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Time</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dirty="0">
                          <a:ln>
                            <a:noFill/>
                          </a:ln>
                          <a:solidFill>
                            <a:srgbClr val="FF0000"/>
                          </a:solidFill>
                          <a:effectLst/>
                          <a:latin typeface="Arial" charset="0"/>
                        </a:rPr>
                        <a:t>S</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67770538"/>
                  </a:ext>
                </a:extLst>
              </a:tr>
            </a:tbl>
          </a:graphicData>
        </a:graphic>
      </p:graphicFrame>
      <p:graphicFrame>
        <p:nvGraphicFramePr>
          <p:cNvPr id="12" name="Table 11">
            <a:extLst>
              <a:ext uri="{FF2B5EF4-FFF2-40B4-BE49-F238E27FC236}">
                <a16:creationId xmlns:a16="http://schemas.microsoft.com/office/drawing/2014/main" id="{B692ADF1-2A9D-472A-8CCB-E3177848D41E}"/>
              </a:ext>
            </a:extLst>
          </p:cNvPr>
          <p:cNvGraphicFramePr>
            <a:graphicFrameLocks noGrp="1"/>
          </p:cNvGraphicFramePr>
          <p:nvPr>
            <p:extLst>
              <p:ext uri="{D42A27DB-BD31-4B8C-83A1-F6EECF244321}">
                <p14:modId xmlns:p14="http://schemas.microsoft.com/office/powerpoint/2010/main" val="3667356536"/>
              </p:ext>
            </p:extLst>
          </p:nvPr>
        </p:nvGraphicFramePr>
        <p:xfrm>
          <a:off x="3543300" y="4160400"/>
          <a:ext cx="4177904" cy="388608"/>
        </p:xfrm>
        <a:graphic>
          <a:graphicData uri="http://schemas.openxmlformats.org/drawingml/2006/table">
            <a:tbl>
              <a:tblPr/>
              <a:tblGrid>
                <a:gridCol w="1683544">
                  <a:extLst>
                    <a:ext uri="{9D8B030D-6E8A-4147-A177-3AD203B41FA5}">
                      <a16:colId xmlns:a16="http://schemas.microsoft.com/office/drawing/2014/main" val="3228544355"/>
                    </a:ext>
                  </a:extLst>
                </a:gridCol>
                <a:gridCol w="2494360">
                  <a:extLst>
                    <a:ext uri="{9D8B030D-6E8A-4147-A177-3AD203B41FA5}">
                      <a16:colId xmlns:a16="http://schemas.microsoft.com/office/drawing/2014/main" val="944703496"/>
                    </a:ext>
                  </a:extLst>
                </a:gridCol>
              </a:tblGrid>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Velocity </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dirty="0">
                          <a:ln>
                            <a:noFill/>
                          </a:ln>
                          <a:solidFill>
                            <a:srgbClr val="FF0000"/>
                          </a:solidFill>
                          <a:effectLst/>
                          <a:latin typeface="Arial" charset="0"/>
                        </a:rPr>
                        <a:t>V</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12774649"/>
                  </a:ext>
                </a:extLst>
              </a:tr>
            </a:tbl>
          </a:graphicData>
        </a:graphic>
      </p:graphicFrame>
      <p:graphicFrame>
        <p:nvGraphicFramePr>
          <p:cNvPr id="13" name="Table 12">
            <a:extLst>
              <a:ext uri="{FF2B5EF4-FFF2-40B4-BE49-F238E27FC236}">
                <a16:creationId xmlns:a16="http://schemas.microsoft.com/office/drawing/2014/main" id="{4F4AACEB-ADB0-41E1-9F6D-1AAC850C4583}"/>
              </a:ext>
            </a:extLst>
          </p:cNvPr>
          <p:cNvGraphicFramePr>
            <a:graphicFrameLocks noGrp="1"/>
          </p:cNvGraphicFramePr>
          <p:nvPr>
            <p:extLst>
              <p:ext uri="{D42A27DB-BD31-4B8C-83A1-F6EECF244321}">
                <p14:modId xmlns:p14="http://schemas.microsoft.com/office/powerpoint/2010/main" val="1400916820"/>
              </p:ext>
            </p:extLst>
          </p:nvPr>
        </p:nvGraphicFramePr>
        <p:xfrm>
          <a:off x="3543300" y="4552535"/>
          <a:ext cx="4177904" cy="388608"/>
        </p:xfrm>
        <a:graphic>
          <a:graphicData uri="http://schemas.openxmlformats.org/drawingml/2006/table">
            <a:tbl>
              <a:tblPr/>
              <a:tblGrid>
                <a:gridCol w="1683544">
                  <a:extLst>
                    <a:ext uri="{9D8B030D-6E8A-4147-A177-3AD203B41FA5}">
                      <a16:colId xmlns:a16="http://schemas.microsoft.com/office/drawing/2014/main" val="1898345535"/>
                    </a:ext>
                  </a:extLst>
                </a:gridCol>
                <a:gridCol w="2494360">
                  <a:extLst>
                    <a:ext uri="{9D8B030D-6E8A-4147-A177-3AD203B41FA5}">
                      <a16:colId xmlns:a16="http://schemas.microsoft.com/office/drawing/2014/main" val="880115771"/>
                    </a:ext>
                  </a:extLst>
                </a:gridCol>
              </a:tblGrid>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Acceleration</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dirty="0">
                          <a:ln>
                            <a:noFill/>
                          </a:ln>
                          <a:solidFill>
                            <a:srgbClr val="FF0000"/>
                          </a:solidFill>
                          <a:effectLst/>
                          <a:latin typeface="Arial" charset="0"/>
                        </a:rPr>
                        <a:t>V</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39033196"/>
                  </a:ext>
                </a:extLst>
              </a:tr>
            </a:tbl>
          </a:graphicData>
        </a:graphic>
      </p:graphicFrame>
    </p:spTree>
    <p:extLst>
      <p:ext uri="{BB962C8B-B14F-4D97-AF65-F5344CB8AC3E}">
        <p14:creationId xmlns:p14="http://schemas.microsoft.com/office/powerpoint/2010/main" val="271803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2000"/>
                                        <p:tgtEl>
                                          <p:spTgt spid="8"/>
                                        </p:tgtEl>
                                      </p:cBhvr>
                                    </p:animEffect>
                                    <p:anim calcmode="lin" valueType="num">
                                      <p:cBhvr>
                                        <p:cTn id="36" dur="2000" fill="hold"/>
                                        <p:tgtEl>
                                          <p:spTgt spid="8"/>
                                        </p:tgtEl>
                                        <p:attrNameLst>
                                          <p:attrName>ppt_w</p:attrName>
                                        </p:attrNameLst>
                                      </p:cBhvr>
                                      <p:tavLst>
                                        <p:tav tm="0" fmla="#ppt_w*sin(2.5*pi*$)">
                                          <p:val>
                                            <p:fltVal val="0"/>
                                          </p:val>
                                        </p:tav>
                                        <p:tav tm="100000">
                                          <p:val>
                                            <p:fltVal val="1"/>
                                          </p:val>
                                        </p:tav>
                                      </p:tavLst>
                                    </p:anim>
                                    <p:anim calcmode="lin" valueType="num">
                                      <p:cBhvr>
                                        <p:cTn id="37"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1000" fill="hold"/>
                                        <p:tgtEl>
                                          <p:spTgt spid="10"/>
                                        </p:tgtEl>
                                        <p:attrNameLst>
                                          <p:attrName>ppt_w</p:attrName>
                                        </p:attrNameLst>
                                      </p:cBhvr>
                                      <p:tavLst>
                                        <p:tav tm="0">
                                          <p:val>
                                            <p:fltVal val="0"/>
                                          </p:val>
                                        </p:tav>
                                        <p:tav tm="100000">
                                          <p:val>
                                            <p:strVal val="#ppt_w"/>
                                          </p:val>
                                        </p:tav>
                                      </p:tavLst>
                                    </p:anim>
                                    <p:anim calcmode="lin" valueType="num">
                                      <p:cBhvr>
                                        <p:cTn id="48" dur="1000" fill="hold"/>
                                        <p:tgtEl>
                                          <p:spTgt spid="10"/>
                                        </p:tgtEl>
                                        <p:attrNameLst>
                                          <p:attrName>ppt_h</p:attrName>
                                        </p:attrNameLst>
                                      </p:cBhvr>
                                      <p:tavLst>
                                        <p:tav tm="0">
                                          <p:val>
                                            <p:fltVal val="0"/>
                                          </p:val>
                                        </p:tav>
                                        <p:tav tm="100000">
                                          <p:val>
                                            <p:strVal val="#ppt_h"/>
                                          </p:val>
                                        </p:tav>
                                      </p:tavLst>
                                    </p:anim>
                                    <p:anim calcmode="lin" valueType="num">
                                      <p:cBhvr>
                                        <p:cTn id="49" dur="1000" fill="hold"/>
                                        <p:tgtEl>
                                          <p:spTgt spid="10"/>
                                        </p:tgtEl>
                                        <p:attrNameLst>
                                          <p:attrName>style.rotation</p:attrName>
                                        </p:attrNameLst>
                                      </p:cBhvr>
                                      <p:tavLst>
                                        <p:tav tm="0">
                                          <p:val>
                                            <p:fltVal val="90"/>
                                          </p:val>
                                        </p:tav>
                                        <p:tav tm="100000">
                                          <p:val>
                                            <p:fltVal val="0"/>
                                          </p:val>
                                        </p:tav>
                                      </p:tavLst>
                                    </p:anim>
                                    <p:animEffect transition="in" filter="fade">
                                      <p:cBhvr>
                                        <p:cTn id="50" dur="10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barn(inVertical)">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heel(1)">
                                      <p:cBhvr>
                                        <p:cTn id="66"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buClr>
                <a:schemeClr val="dk1"/>
              </a:buClr>
              <a:buSzPts val="1100"/>
            </a:pPr>
            <a:r>
              <a:rPr lang="en-US" dirty="0"/>
              <a:t>We will compare vector and scalar quantities</a:t>
            </a:r>
            <a:endParaRPr dirty="0"/>
          </a:p>
        </p:txBody>
      </p:sp>
      <p:sp>
        <p:nvSpPr>
          <p:cNvPr id="120" name="Google Shape;120;p19"/>
          <p:cNvSpPr txBox="1">
            <a:spLocks noGrp="1"/>
          </p:cNvSpPr>
          <p:nvPr>
            <p:ph type="body" idx="2"/>
          </p:nvPr>
        </p:nvSpPr>
        <p:spPr>
          <a:xfrm>
            <a:off x="303550" y="1210581"/>
            <a:ext cx="8478500" cy="2586311"/>
          </a:xfrm>
          <a:prstGeom prst="rect">
            <a:avLst/>
          </a:prstGeom>
        </p:spPr>
        <p:txBody>
          <a:bodyPr spcFirstLastPara="1" wrap="square" lIns="91425" tIns="91425" rIns="91425" bIns="91425" anchor="t" anchorCtr="0">
            <a:noAutofit/>
          </a:bodyPr>
          <a:lstStyle/>
          <a:p>
            <a:pPr marL="114300" indent="0">
              <a:buNone/>
            </a:pPr>
            <a:r>
              <a:rPr lang="en-AU" dirty="0">
                <a:solidFill>
                  <a:srgbClr val="FF0000"/>
                </a:solidFill>
              </a:rPr>
              <a:t>Distance: </a:t>
            </a:r>
            <a:r>
              <a:rPr lang="en-AU" dirty="0"/>
              <a:t>is defined as the total length a body moves between two points – how much ground an object covers during its motion.</a:t>
            </a:r>
            <a:br>
              <a:rPr lang="en-AU" dirty="0"/>
            </a:br>
            <a:endParaRPr lang="en-AU" dirty="0"/>
          </a:p>
          <a:p>
            <a:pPr marL="285750" indent="-285750">
              <a:buFont typeface="Wingdings" panose="05000000000000000000" pitchFamily="2" charset="2"/>
              <a:buChar char="à"/>
            </a:pPr>
            <a:r>
              <a:rPr lang="en-AU" dirty="0">
                <a:sym typeface="Wingdings" panose="05000000000000000000" pitchFamily="2" charset="2"/>
              </a:rPr>
              <a:t>Distance is a SCALAR quantity		</a:t>
            </a:r>
            <a:r>
              <a:rPr lang="en-AU" sz="2000" b="1" dirty="0">
                <a:solidFill>
                  <a:srgbClr val="FF0000"/>
                </a:solidFill>
                <a:sym typeface="Wingdings" panose="05000000000000000000" pitchFamily="2" charset="2"/>
              </a:rPr>
              <a:t>“d”</a:t>
            </a:r>
          </a:p>
          <a:p>
            <a:pPr marL="285750" indent="-285750">
              <a:buFont typeface="Wingdings" panose="05000000000000000000" pitchFamily="2" charset="2"/>
              <a:buChar char="à"/>
            </a:pPr>
            <a:r>
              <a:rPr lang="en-AU" dirty="0">
                <a:sym typeface="Wingdings" panose="05000000000000000000" pitchFamily="2" charset="2"/>
              </a:rPr>
              <a:t>Distance has magnitude only</a:t>
            </a:r>
          </a:p>
          <a:p>
            <a:pPr marL="285750" indent="-285750">
              <a:buFont typeface="Wingdings" panose="05000000000000000000" pitchFamily="2" charset="2"/>
              <a:buChar char="à"/>
            </a:pPr>
            <a:endParaRPr lang="en-AU" dirty="0">
              <a:sym typeface="Wingdings" panose="05000000000000000000" pitchFamily="2" charset="2"/>
            </a:endParaRPr>
          </a:p>
          <a:p>
            <a:pPr marL="114300" indent="0">
              <a:buNone/>
            </a:pPr>
            <a:r>
              <a:rPr lang="en-AU" dirty="0">
                <a:solidFill>
                  <a:srgbClr val="FF0000"/>
                </a:solidFill>
              </a:rPr>
              <a:t>Displacement: </a:t>
            </a:r>
            <a:r>
              <a:rPr lang="en-AU" dirty="0"/>
              <a:t>is defined as the straight line distance between two points – the objects overall change in position</a:t>
            </a:r>
          </a:p>
          <a:p>
            <a:endParaRPr lang="en-AU" dirty="0"/>
          </a:p>
          <a:p>
            <a:pPr marL="285750" indent="-285750">
              <a:buFont typeface="Wingdings" panose="05000000000000000000" pitchFamily="2" charset="2"/>
              <a:buChar char="à"/>
            </a:pPr>
            <a:r>
              <a:rPr lang="en-AU" dirty="0">
                <a:sym typeface="Wingdings" panose="05000000000000000000" pitchFamily="2" charset="2"/>
              </a:rPr>
              <a:t>Displacement is a VECTOR quantity		</a:t>
            </a:r>
            <a:r>
              <a:rPr lang="en-AU" sz="2400" b="1" dirty="0">
                <a:solidFill>
                  <a:srgbClr val="FF0000"/>
                </a:solidFill>
                <a:sym typeface="Wingdings" panose="05000000000000000000" pitchFamily="2" charset="2"/>
              </a:rPr>
              <a:t>“s”</a:t>
            </a:r>
          </a:p>
          <a:p>
            <a:pPr marL="285750" indent="-285750">
              <a:buFont typeface="Wingdings" panose="05000000000000000000" pitchFamily="2" charset="2"/>
              <a:buChar char="à"/>
            </a:pPr>
            <a:r>
              <a:rPr lang="en-AU" dirty="0">
                <a:sym typeface="Wingdings" panose="05000000000000000000" pitchFamily="2" charset="2"/>
              </a:rPr>
              <a:t>Displacement has magnitude AND direction</a:t>
            </a:r>
            <a:endParaRPr lang="en-AU" dirty="0"/>
          </a:p>
          <a:p>
            <a:pPr marL="285750" indent="-285750">
              <a:buFont typeface="Wingdings" panose="05000000000000000000" pitchFamily="2" charset="2"/>
              <a:buChar char="à"/>
            </a:pPr>
            <a:endParaRPr lang="en-AU" dirty="0"/>
          </a:p>
          <a:p>
            <a:pPr eaLnBrk="0" fontAlgn="base" hangingPunct="0">
              <a:spcBef>
                <a:spcPts val="400"/>
              </a:spcBef>
              <a:spcAft>
                <a:spcPct val="0"/>
              </a:spcAft>
              <a:buClr>
                <a:srgbClr val="4F81BD"/>
              </a:buClr>
              <a:buSzPct val="68000"/>
            </a:pPr>
            <a:endParaRPr lang="en-IE" dirty="0">
              <a:solidFill>
                <a:prstClr val="black"/>
              </a:solidFill>
              <a:latin typeface="Lucida Sans Unicode" pitchFamily="34" charset="0"/>
              <a:cs typeface="Arial" charset="0"/>
            </a:endParaRPr>
          </a:p>
        </p:txBody>
      </p:sp>
      <p:sp>
        <p:nvSpPr>
          <p:cNvPr id="3" name="TextBox 2">
            <a:extLst>
              <a:ext uri="{FF2B5EF4-FFF2-40B4-BE49-F238E27FC236}">
                <a16:creationId xmlns:a16="http://schemas.microsoft.com/office/drawing/2014/main" id="{EFB5F8F0-DAF9-43C6-A206-3CE36C3FAE67}"/>
              </a:ext>
            </a:extLst>
          </p:cNvPr>
          <p:cNvSpPr txBox="1"/>
          <p:nvPr/>
        </p:nvSpPr>
        <p:spPr>
          <a:xfrm>
            <a:off x="2565400" y="681483"/>
            <a:ext cx="4616450" cy="461665"/>
          </a:xfrm>
          <a:prstGeom prst="rect">
            <a:avLst/>
          </a:prstGeom>
          <a:noFill/>
        </p:spPr>
        <p:txBody>
          <a:bodyPr wrap="square" rtlCol="0">
            <a:spAutoFit/>
          </a:bodyPr>
          <a:lstStyle/>
          <a:p>
            <a:r>
              <a:rPr lang="en-AU" sz="2400" dirty="0"/>
              <a:t>DISTANCE vs DISPLACEMENT</a:t>
            </a:r>
          </a:p>
        </p:txBody>
      </p:sp>
      <p:pic>
        <p:nvPicPr>
          <p:cNvPr id="13" name="Picture 12">
            <a:extLst>
              <a:ext uri="{FF2B5EF4-FFF2-40B4-BE49-F238E27FC236}">
                <a16:creationId xmlns:a16="http://schemas.microsoft.com/office/drawing/2014/main" id="{A415B314-CF3E-4263-B740-0B24952D4694}"/>
              </a:ext>
            </a:extLst>
          </p:cNvPr>
          <p:cNvPicPr>
            <a:picLocks noChangeAspect="1"/>
          </p:cNvPicPr>
          <p:nvPr/>
        </p:nvPicPr>
        <p:blipFill>
          <a:blip r:embed="rId3"/>
          <a:stretch>
            <a:fillRect/>
          </a:stretch>
        </p:blipFill>
        <p:spPr>
          <a:xfrm>
            <a:off x="6623050" y="2042321"/>
            <a:ext cx="2096750" cy="1058857"/>
          </a:xfrm>
          <a:prstGeom prst="rect">
            <a:avLst/>
          </a:prstGeom>
        </p:spPr>
      </p:pic>
    </p:spTree>
    <p:extLst>
      <p:ext uri="{BB962C8B-B14F-4D97-AF65-F5344CB8AC3E}">
        <p14:creationId xmlns:p14="http://schemas.microsoft.com/office/powerpoint/2010/main" val="3323472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8FA93D1-EA82-4930-8087-A346F2D59891}"/>
              </a:ext>
            </a:extLst>
          </p:cNvPr>
          <p:cNvSpPr txBox="1">
            <a:spLocks/>
          </p:cNvSpPr>
          <p:nvPr/>
        </p:nvSpPr>
        <p:spPr>
          <a:xfrm>
            <a:off x="482350" y="781050"/>
            <a:ext cx="8274300" cy="1790700"/>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Century Gothic"/>
              <a:buNone/>
              <a:defRPr sz="1800" b="0" i="0" u="none" strike="noStrike" cap="none">
                <a:solidFill>
                  <a:srgbClr val="FFFFFF"/>
                </a:solidFill>
                <a:latin typeface="Century Gothic"/>
                <a:ea typeface="Century Gothic"/>
                <a:cs typeface="Century Gothic"/>
                <a:sym typeface="Century Gothic"/>
              </a:defRPr>
            </a:lvl1pPr>
            <a:lvl2pPr marL="914400" marR="0" lvl="1" indent="-317500" algn="l" rtl="0">
              <a:lnSpc>
                <a:spcPct val="115000"/>
              </a:lnSpc>
              <a:spcBef>
                <a:spcPts val="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2pPr>
            <a:lvl3pPr marL="1371600" marR="0" lvl="2"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3pPr>
            <a:lvl4pPr marL="1828800" marR="0" lvl="3"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4pPr>
            <a:lvl5pPr marL="2286000" marR="0" lvl="4"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5pPr>
            <a:lvl6pPr marL="2743200" marR="0" lvl="5"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6pPr>
            <a:lvl7pPr marL="3200400" marR="0" lvl="6"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7pPr>
            <a:lvl8pPr marL="3657600" marR="0" lvl="7"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8pPr>
            <a:lvl9pPr marL="4114800" marR="0" lvl="8" indent="-317500" algn="l" rtl="0">
              <a:lnSpc>
                <a:spcPct val="115000"/>
              </a:lnSpc>
              <a:spcBef>
                <a:spcPts val="1600"/>
              </a:spcBef>
              <a:spcAft>
                <a:spcPts val="160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9pPr>
          </a:lstStyle>
          <a:p>
            <a:pPr marL="0" indent="0"/>
            <a:r>
              <a:rPr lang="en-GB" sz="2400" dirty="0">
                <a:solidFill>
                  <a:schemeClr val="tx1"/>
                </a:solidFill>
              </a:rPr>
              <a:t>Here we have a man walking 10km north and then 10km walking east. Notice that we can replace his two movements with a “displacement vector”. Note the length and direction of this vector.</a:t>
            </a:r>
          </a:p>
        </p:txBody>
      </p:sp>
      <p:grpSp>
        <p:nvGrpSpPr>
          <p:cNvPr id="30" name="Group 9">
            <a:extLst>
              <a:ext uri="{FF2B5EF4-FFF2-40B4-BE49-F238E27FC236}">
                <a16:creationId xmlns:a16="http://schemas.microsoft.com/office/drawing/2014/main" id="{978BDD47-23AA-4C7B-A098-A96E38B1F293}"/>
              </a:ext>
            </a:extLst>
          </p:cNvPr>
          <p:cNvGrpSpPr>
            <a:grpSpLocks/>
          </p:cNvGrpSpPr>
          <p:nvPr/>
        </p:nvGrpSpPr>
        <p:grpSpPr bwMode="auto">
          <a:xfrm flipH="1">
            <a:off x="1612901" y="3508375"/>
            <a:ext cx="739775" cy="1295400"/>
            <a:chOff x="4659" y="1354"/>
            <a:chExt cx="745" cy="1354"/>
          </a:xfrm>
        </p:grpSpPr>
        <p:sp>
          <p:nvSpPr>
            <p:cNvPr id="31" name="Freeform 10">
              <a:extLst>
                <a:ext uri="{FF2B5EF4-FFF2-40B4-BE49-F238E27FC236}">
                  <a16:creationId xmlns:a16="http://schemas.microsoft.com/office/drawing/2014/main" id="{6850C54C-6F3E-4C80-9226-F549FF54FE93}"/>
                </a:ext>
              </a:extLst>
            </p:cNvPr>
            <p:cNvSpPr>
              <a:spLocks/>
            </p:cNvSpPr>
            <p:nvPr/>
          </p:nvSpPr>
          <p:spPr bwMode="auto">
            <a:xfrm flipH="1">
              <a:off x="5098" y="2576"/>
              <a:ext cx="306" cy="132"/>
            </a:xfrm>
            <a:custGeom>
              <a:avLst/>
              <a:gdLst>
                <a:gd name="T0" fmla="*/ 1 w 569"/>
                <a:gd name="T1" fmla="*/ 0 h 454"/>
                <a:gd name="T2" fmla="*/ 1 w 569"/>
                <a:gd name="T3" fmla="*/ 0 h 454"/>
                <a:gd name="T4" fmla="*/ 1 w 569"/>
                <a:gd name="T5" fmla="*/ 0 h 454"/>
                <a:gd name="T6" fmla="*/ 0 w 569"/>
                <a:gd name="T7" fmla="*/ 0 h 454"/>
                <a:gd name="T8" fmla="*/ 1 w 569"/>
                <a:gd name="T9" fmla="*/ 0 h 454"/>
                <a:gd name="T10" fmla="*/ 1 w 569"/>
                <a:gd name="T11" fmla="*/ 0 h 454"/>
                <a:gd name="T12" fmla="*/ 1 w 569"/>
                <a:gd name="T13" fmla="*/ 0 h 454"/>
                <a:gd name="T14" fmla="*/ 1 w 569"/>
                <a:gd name="T15" fmla="*/ 0 h 454"/>
                <a:gd name="T16" fmla="*/ 1 w 569"/>
                <a:gd name="T17" fmla="*/ 0 h 454"/>
                <a:gd name="T18" fmla="*/ 1 w 569"/>
                <a:gd name="T19" fmla="*/ 0 h 454"/>
                <a:gd name="T20" fmla="*/ 1 w 569"/>
                <a:gd name="T21" fmla="*/ 0 h 4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9" h="454">
                  <a:moveTo>
                    <a:pt x="284" y="81"/>
                  </a:moveTo>
                  <a:cubicBezTo>
                    <a:pt x="271" y="118"/>
                    <a:pt x="255" y="138"/>
                    <a:pt x="227" y="166"/>
                  </a:cubicBezTo>
                  <a:cubicBezTo>
                    <a:pt x="179" y="151"/>
                    <a:pt x="175" y="109"/>
                    <a:pt x="132" y="81"/>
                  </a:cubicBezTo>
                  <a:cubicBezTo>
                    <a:pt x="26" y="93"/>
                    <a:pt x="31" y="79"/>
                    <a:pt x="0" y="166"/>
                  </a:cubicBezTo>
                  <a:cubicBezTo>
                    <a:pt x="3" y="194"/>
                    <a:pt x="6" y="223"/>
                    <a:pt x="10" y="251"/>
                  </a:cubicBezTo>
                  <a:cubicBezTo>
                    <a:pt x="36" y="454"/>
                    <a:pt x="176" y="377"/>
                    <a:pt x="387" y="383"/>
                  </a:cubicBezTo>
                  <a:cubicBezTo>
                    <a:pt x="444" y="377"/>
                    <a:pt x="503" y="381"/>
                    <a:pt x="557" y="364"/>
                  </a:cubicBezTo>
                  <a:cubicBezTo>
                    <a:pt x="569" y="360"/>
                    <a:pt x="567" y="340"/>
                    <a:pt x="567" y="327"/>
                  </a:cubicBezTo>
                  <a:cubicBezTo>
                    <a:pt x="567" y="269"/>
                    <a:pt x="545" y="216"/>
                    <a:pt x="520" y="166"/>
                  </a:cubicBezTo>
                  <a:cubicBezTo>
                    <a:pt x="511" y="61"/>
                    <a:pt x="533" y="52"/>
                    <a:pt x="454" y="24"/>
                  </a:cubicBezTo>
                  <a:cubicBezTo>
                    <a:pt x="397" y="28"/>
                    <a:pt x="284" y="0"/>
                    <a:pt x="284" y="81"/>
                  </a:cubicBezTo>
                  <a:close/>
                </a:path>
              </a:pathLst>
            </a:custGeom>
            <a:solidFill>
              <a:srgbClr val="99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2" name="Freeform 11">
              <a:extLst>
                <a:ext uri="{FF2B5EF4-FFF2-40B4-BE49-F238E27FC236}">
                  <a16:creationId xmlns:a16="http://schemas.microsoft.com/office/drawing/2014/main" id="{9E239D4F-588B-4730-9E8D-515958DF135A}"/>
                </a:ext>
              </a:extLst>
            </p:cNvPr>
            <p:cNvSpPr>
              <a:spLocks/>
            </p:cNvSpPr>
            <p:nvPr/>
          </p:nvSpPr>
          <p:spPr bwMode="auto">
            <a:xfrm>
              <a:off x="4778" y="2571"/>
              <a:ext cx="306" cy="132"/>
            </a:xfrm>
            <a:custGeom>
              <a:avLst/>
              <a:gdLst>
                <a:gd name="T0" fmla="*/ 1 w 569"/>
                <a:gd name="T1" fmla="*/ 0 h 454"/>
                <a:gd name="T2" fmla="*/ 1 w 569"/>
                <a:gd name="T3" fmla="*/ 0 h 454"/>
                <a:gd name="T4" fmla="*/ 1 w 569"/>
                <a:gd name="T5" fmla="*/ 0 h 454"/>
                <a:gd name="T6" fmla="*/ 0 w 569"/>
                <a:gd name="T7" fmla="*/ 0 h 454"/>
                <a:gd name="T8" fmla="*/ 1 w 569"/>
                <a:gd name="T9" fmla="*/ 0 h 454"/>
                <a:gd name="T10" fmla="*/ 1 w 569"/>
                <a:gd name="T11" fmla="*/ 0 h 454"/>
                <a:gd name="T12" fmla="*/ 1 w 569"/>
                <a:gd name="T13" fmla="*/ 0 h 454"/>
                <a:gd name="T14" fmla="*/ 1 w 569"/>
                <a:gd name="T15" fmla="*/ 0 h 454"/>
                <a:gd name="T16" fmla="*/ 1 w 569"/>
                <a:gd name="T17" fmla="*/ 0 h 454"/>
                <a:gd name="T18" fmla="*/ 1 w 569"/>
                <a:gd name="T19" fmla="*/ 0 h 454"/>
                <a:gd name="T20" fmla="*/ 1 w 569"/>
                <a:gd name="T21" fmla="*/ 0 h 4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9" h="454">
                  <a:moveTo>
                    <a:pt x="284" y="81"/>
                  </a:moveTo>
                  <a:cubicBezTo>
                    <a:pt x="271" y="118"/>
                    <a:pt x="255" y="138"/>
                    <a:pt x="227" y="166"/>
                  </a:cubicBezTo>
                  <a:cubicBezTo>
                    <a:pt x="179" y="151"/>
                    <a:pt x="175" y="109"/>
                    <a:pt x="132" y="81"/>
                  </a:cubicBezTo>
                  <a:cubicBezTo>
                    <a:pt x="26" y="93"/>
                    <a:pt x="31" y="79"/>
                    <a:pt x="0" y="166"/>
                  </a:cubicBezTo>
                  <a:cubicBezTo>
                    <a:pt x="3" y="194"/>
                    <a:pt x="6" y="223"/>
                    <a:pt x="10" y="251"/>
                  </a:cubicBezTo>
                  <a:cubicBezTo>
                    <a:pt x="36" y="454"/>
                    <a:pt x="176" y="377"/>
                    <a:pt x="387" y="383"/>
                  </a:cubicBezTo>
                  <a:cubicBezTo>
                    <a:pt x="444" y="377"/>
                    <a:pt x="503" y="381"/>
                    <a:pt x="557" y="364"/>
                  </a:cubicBezTo>
                  <a:cubicBezTo>
                    <a:pt x="569" y="360"/>
                    <a:pt x="567" y="340"/>
                    <a:pt x="567" y="327"/>
                  </a:cubicBezTo>
                  <a:cubicBezTo>
                    <a:pt x="567" y="269"/>
                    <a:pt x="545" y="216"/>
                    <a:pt x="520" y="166"/>
                  </a:cubicBezTo>
                  <a:cubicBezTo>
                    <a:pt x="511" y="61"/>
                    <a:pt x="533" y="52"/>
                    <a:pt x="454" y="24"/>
                  </a:cubicBezTo>
                  <a:cubicBezTo>
                    <a:pt x="397" y="28"/>
                    <a:pt x="284" y="0"/>
                    <a:pt x="284" y="81"/>
                  </a:cubicBezTo>
                  <a:close/>
                </a:path>
              </a:pathLst>
            </a:custGeom>
            <a:solidFill>
              <a:srgbClr val="99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3" name="Freeform 12">
              <a:extLst>
                <a:ext uri="{FF2B5EF4-FFF2-40B4-BE49-F238E27FC236}">
                  <a16:creationId xmlns:a16="http://schemas.microsoft.com/office/drawing/2014/main" id="{AB6AD820-C32A-4E81-8007-6D55B66A4FE2}"/>
                </a:ext>
              </a:extLst>
            </p:cNvPr>
            <p:cNvSpPr>
              <a:spLocks/>
            </p:cNvSpPr>
            <p:nvPr/>
          </p:nvSpPr>
          <p:spPr bwMode="auto">
            <a:xfrm>
              <a:off x="5227" y="2199"/>
              <a:ext cx="158" cy="126"/>
            </a:xfrm>
            <a:custGeom>
              <a:avLst/>
              <a:gdLst>
                <a:gd name="T0" fmla="*/ 1 w 294"/>
                <a:gd name="T1" fmla="*/ 0 h 279"/>
                <a:gd name="T2" fmla="*/ 1 w 294"/>
                <a:gd name="T3" fmla="*/ 0 h 279"/>
                <a:gd name="T4" fmla="*/ 1 w 294"/>
                <a:gd name="T5" fmla="*/ 0 h 279"/>
                <a:gd name="T6" fmla="*/ 1 w 294"/>
                <a:gd name="T7" fmla="*/ 0 h 279"/>
                <a:gd name="T8" fmla="*/ 1 w 294"/>
                <a:gd name="T9" fmla="*/ 0 h 279"/>
                <a:gd name="T10" fmla="*/ 1 w 294"/>
                <a:gd name="T11" fmla="*/ 0 h 279"/>
                <a:gd name="T12" fmla="*/ 1 w 294"/>
                <a:gd name="T13" fmla="*/ 0 h 279"/>
                <a:gd name="T14" fmla="*/ 1 w 294"/>
                <a:gd name="T15" fmla="*/ 0 h 279"/>
                <a:gd name="T16" fmla="*/ 1 w 294"/>
                <a:gd name="T17" fmla="*/ 0 h 279"/>
                <a:gd name="T18" fmla="*/ 1 w 294"/>
                <a:gd name="T19" fmla="*/ 0 h 279"/>
                <a:gd name="T20" fmla="*/ 1 w 294"/>
                <a:gd name="T21" fmla="*/ 0 h 279"/>
                <a:gd name="T22" fmla="*/ 1 w 294"/>
                <a:gd name="T23" fmla="*/ 0 h 279"/>
                <a:gd name="T24" fmla="*/ 1 w 294"/>
                <a:gd name="T25" fmla="*/ 0 h 279"/>
                <a:gd name="T26" fmla="*/ 1 w 294"/>
                <a:gd name="T27" fmla="*/ 0 h 279"/>
                <a:gd name="T28" fmla="*/ 1 w 294"/>
                <a:gd name="T29" fmla="*/ 0 h 279"/>
                <a:gd name="T30" fmla="*/ 1 w 294"/>
                <a:gd name="T31" fmla="*/ 0 h 279"/>
                <a:gd name="T32" fmla="*/ 1 w 294"/>
                <a:gd name="T33" fmla="*/ 0 h 27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4" h="279">
                  <a:moveTo>
                    <a:pt x="213" y="0"/>
                  </a:moveTo>
                  <a:cubicBezTo>
                    <a:pt x="226" y="42"/>
                    <a:pt x="246" y="39"/>
                    <a:pt x="270" y="76"/>
                  </a:cubicBezTo>
                  <a:cubicBezTo>
                    <a:pt x="278" y="101"/>
                    <a:pt x="294" y="137"/>
                    <a:pt x="270" y="161"/>
                  </a:cubicBezTo>
                  <a:cubicBezTo>
                    <a:pt x="261" y="170"/>
                    <a:pt x="245" y="154"/>
                    <a:pt x="232" y="151"/>
                  </a:cubicBezTo>
                  <a:cubicBezTo>
                    <a:pt x="204" y="73"/>
                    <a:pt x="236" y="184"/>
                    <a:pt x="241" y="199"/>
                  </a:cubicBezTo>
                  <a:cubicBezTo>
                    <a:pt x="238" y="221"/>
                    <a:pt x="242" y="245"/>
                    <a:pt x="232" y="265"/>
                  </a:cubicBezTo>
                  <a:cubicBezTo>
                    <a:pt x="227" y="274"/>
                    <a:pt x="212" y="279"/>
                    <a:pt x="203" y="274"/>
                  </a:cubicBezTo>
                  <a:cubicBezTo>
                    <a:pt x="194" y="270"/>
                    <a:pt x="197" y="255"/>
                    <a:pt x="194" y="246"/>
                  </a:cubicBezTo>
                  <a:cubicBezTo>
                    <a:pt x="184" y="208"/>
                    <a:pt x="178" y="170"/>
                    <a:pt x="166" y="132"/>
                  </a:cubicBezTo>
                  <a:cubicBezTo>
                    <a:pt x="158" y="198"/>
                    <a:pt x="170" y="231"/>
                    <a:pt x="118" y="265"/>
                  </a:cubicBezTo>
                  <a:cubicBezTo>
                    <a:pt x="109" y="262"/>
                    <a:pt x="93" y="265"/>
                    <a:pt x="90" y="255"/>
                  </a:cubicBezTo>
                  <a:cubicBezTo>
                    <a:pt x="79" y="215"/>
                    <a:pt x="81" y="173"/>
                    <a:pt x="81" y="132"/>
                  </a:cubicBezTo>
                  <a:cubicBezTo>
                    <a:pt x="81" y="122"/>
                    <a:pt x="87" y="151"/>
                    <a:pt x="90" y="161"/>
                  </a:cubicBezTo>
                  <a:cubicBezTo>
                    <a:pt x="76" y="204"/>
                    <a:pt x="61" y="193"/>
                    <a:pt x="24" y="217"/>
                  </a:cubicBezTo>
                  <a:cubicBezTo>
                    <a:pt x="18" y="205"/>
                    <a:pt x="7" y="194"/>
                    <a:pt x="5" y="180"/>
                  </a:cubicBezTo>
                  <a:cubicBezTo>
                    <a:pt x="0" y="137"/>
                    <a:pt x="43" y="54"/>
                    <a:pt x="81" y="29"/>
                  </a:cubicBezTo>
                  <a:cubicBezTo>
                    <a:pt x="118" y="4"/>
                    <a:pt x="171" y="15"/>
                    <a:pt x="213" y="0"/>
                  </a:cubicBezTo>
                  <a:close/>
                </a:path>
              </a:pathLst>
            </a:cu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4" name="Freeform 13">
              <a:extLst>
                <a:ext uri="{FF2B5EF4-FFF2-40B4-BE49-F238E27FC236}">
                  <a16:creationId xmlns:a16="http://schemas.microsoft.com/office/drawing/2014/main" id="{C27D1125-C7CD-4624-A970-C4F00C6B7675}"/>
                </a:ext>
              </a:extLst>
            </p:cNvPr>
            <p:cNvSpPr>
              <a:spLocks/>
            </p:cNvSpPr>
            <p:nvPr/>
          </p:nvSpPr>
          <p:spPr bwMode="auto">
            <a:xfrm>
              <a:off x="4659" y="2122"/>
              <a:ext cx="150" cy="136"/>
            </a:xfrm>
            <a:custGeom>
              <a:avLst/>
              <a:gdLst>
                <a:gd name="T0" fmla="*/ 1 w 279"/>
                <a:gd name="T1" fmla="*/ 0 h 302"/>
                <a:gd name="T2" fmla="*/ 1 w 279"/>
                <a:gd name="T3" fmla="*/ 0 h 302"/>
                <a:gd name="T4" fmla="*/ 1 w 279"/>
                <a:gd name="T5" fmla="*/ 0 h 302"/>
                <a:gd name="T6" fmla="*/ 1 w 279"/>
                <a:gd name="T7" fmla="*/ 0 h 302"/>
                <a:gd name="T8" fmla="*/ 1 w 279"/>
                <a:gd name="T9" fmla="*/ 0 h 302"/>
                <a:gd name="T10" fmla="*/ 1 w 279"/>
                <a:gd name="T11" fmla="*/ 0 h 302"/>
                <a:gd name="T12" fmla="*/ 1 w 279"/>
                <a:gd name="T13" fmla="*/ 0 h 302"/>
                <a:gd name="T14" fmla="*/ 1 w 279"/>
                <a:gd name="T15" fmla="*/ 0 h 302"/>
                <a:gd name="T16" fmla="*/ 1 w 279"/>
                <a:gd name="T17" fmla="*/ 0 h 302"/>
                <a:gd name="T18" fmla="*/ 1 w 279"/>
                <a:gd name="T19" fmla="*/ 0 h 302"/>
                <a:gd name="T20" fmla="*/ 1 w 279"/>
                <a:gd name="T21" fmla="*/ 0 h 302"/>
                <a:gd name="T22" fmla="*/ 1 w 279"/>
                <a:gd name="T23" fmla="*/ 0 h 302"/>
                <a:gd name="T24" fmla="*/ 1 w 279"/>
                <a:gd name="T25" fmla="*/ 0 h 3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79" h="302">
                  <a:moveTo>
                    <a:pt x="147" y="0"/>
                  </a:moveTo>
                  <a:cubicBezTo>
                    <a:pt x="107" y="12"/>
                    <a:pt x="74" y="34"/>
                    <a:pt x="33" y="47"/>
                  </a:cubicBezTo>
                  <a:cubicBezTo>
                    <a:pt x="19" y="91"/>
                    <a:pt x="16" y="99"/>
                    <a:pt x="62" y="113"/>
                  </a:cubicBezTo>
                  <a:cubicBezTo>
                    <a:pt x="56" y="123"/>
                    <a:pt x="51" y="134"/>
                    <a:pt x="43" y="142"/>
                  </a:cubicBezTo>
                  <a:cubicBezTo>
                    <a:pt x="35" y="150"/>
                    <a:pt x="19" y="150"/>
                    <a:pt x="15" y="160"/>
                  </a:cubicBezTo>
                  <a:cubicBezTo>
                    <a:pt x="0" y="198"/>
                    <a:pt x="74" y="204"/>
                    <a:pt x="90" y="208"/>
                  </a:cubicBezTo>
                  <a:cubicBezTo>
                    <a:pt x="116" y="134"/>
                    <a:pt x="105" y="219"/>
                    <a:pt x="100" y="236"/>
                  </a:cubicBezTo>
                  <a:cubicBezTo>
                    <a:pt x="113" y="291"/>
                    <a:pt x="118" y="296"/>
                    <a:pt x="166" y="264"/>
                  </a:cubicBezTo>
                  <a:cubicBezTo>
                    <a:pt x="184" y="189"/>
                    <a:pt x="165" y="244"/>
                    <a:pt x="185" y="283"/>
                  </a:cubicBezTo>
                  <a:cubicBezTo>
                    <a:pt x="190" y="293"/>
                    <a:pt x="204" y="296"/>
                    <a:pt x="213" y="302"/>
                  </a:cubicBezTo>
                  <a:cubicBezTo>
                    <a:pt x="271" y="288"/>
                    <a:pt x="256" y="282"/>
                    <a:pt x="269" y="227"/>
                  </a:cubicBezTo>
                  <a:cubicBezTo>
                    <a:pt x="266" y="161"/>
                    <a:pt x="279" y="92"/>
                    <a:pt x="260" y="28"/>
                  </a:cubicBezTo>
                  <a:cubicBezTo>
                    <a:pt x="254" y="9"/>
                    <a:pt x="171" y="0"/>
                    <a:pt x="147" y="0"/>
                  </a:cubicBezTo>
                  <a:close/>
                </a:path>
              </a:pathLst>
            </a:cu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5" name="Freeform 14">
              <a:extLst>
                <a:ext uri="{FF2B5EF4-FFF2-40B4-BE49-F238E27FC236}">
                  <a16:creationId xmlns:a16="http://schemas.microsoft.com/office/drawing/2014/main" id="{B64BC767-886C-417D-AE09-A81CFFA1862D}"/>
                </a:ext>
              </a:extLst>
            </p:cNvPr>
            <p:cNvSpPr>
              <a:spLocks/>
            </p:cNvSpPr>
            <p:nvPr/>
          </p:nvSpPr>
          <p:spPr bwMode="auto">
            <a:xfrm>
              <a:off x="5014" y="1822"/>
              <a:ext cx="170" cy="124"/>
            </a:xfrm>
            <a:custGeom>
              <a:avLst/>
              <a:gdLst>
                <a:gd name="T0" fmla="*/ 0 w 453"/>
                <a:gd name="T1" fmla="*/ 0 h 392"/>
                <a:gd name="T2" fmla="*/ 0 w 453"/>
                <a:gd name="T3" fmla="*/ 0 h 392"/>
                <a:gd name="T4" fmla="*/ 0 w 453"/>
                <a:gd name="T5" fmla="*/ 0 h 392"/>
                <a:gd name="T6" fmla="*/ 0 w 453"/>
                <a:gd name="T7" fmla="*/ 0 h 392"/>
                <a:gd name="T8" fmla="*/ 0 w 453"/>
                <a:gd name="T9" fmla="*/ 0 h 392"/>
                <a:gd name="T10" fmla="*/ 0 w 453"/>
                <a:gd name="T11" fmla="*/ 0 h 392"/>
                <a:gd name="T12" fmla="*/ 0 w 453"/>
                <a:gd name="T13" fmla="*/ 0 h 392"/>
                <a:gd name="T14" fmla="*/ 0 w 453"/>
                <a:gd name="T15" fmla="*/ 0 h 392"/>
                <a:gd name="T16" fmla="*/ 0 w 453"/>
                <a:gd name="T17" fmla="*/ 0 h 392"/>
                <a:gd name="T18" fmla="*/ 0 w 453"/>
                <a:gd name="T19" fmla="*/ 0 h 392"/>
                <a:gd name="T20" fmla="*/ 0 w 453"/>
                <a:gd name="T21" fmla="*/ 0 h 392"/>
                <a:gd name="T22" fmla="*/ 0 w 453"/>
                <a:gd name="T23" fmla="*/ 0 h 392"/>
                <a:gd name="T24" fmla="*/ 0 w 453"/>
                <a:gd name="T25" fmla="*/ 0 h 392"/>
                <a:gd name="T26" fmla="*/ 0 w 453"/>
                <a:gd name="T27" fmla="*/ 0 h 392"/>
                <a:gd name="T28" fmla="*/ 0 w 453"/>
                <a:gd name="T29" fmla="*/ 0 h 39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53" h="392">
                  <a:moveTo>
                    <a:pt x="9" y="212"/>
                  </a:moveTo>
                  <a:cubicBezTo>
                    <a:pt x="28" y="199"/>
                    <a:pt x="47" y="187"/>
                    <a:pt x="66" y="174"/>
                  </a:cubicBezTo>
                  <a:cubicBezTo>
                    <a:pt x="77" y="167"/>
                    <a:pt x="97" y="81"/>
                    <a:pt x="104" y="61"/>
                  </a:cubicBezTo>
                  <a:cubicBezTo>
                    <a:pt x="107" y="52"/>
                    <a:pt x="122" y="53"/>
                    <a:pt x="132" y="51"/>
                  </a:cubicBezTo>
                  <a:cubicBezTo>
                    <a:pt x="154" y="47"/>
                    <a:pt x="176" y="45"/>
                    <a:pt x="198" y="42"/>
                  </a:cubicBezTo>
                  <a:cubicBezTo>
                    <a:pt x="263" y="19"/>
                    <a:pt x="326" y="0"/>
                    <a:pt x="377" y="51"/>
                  </a:cubicBezTo>
                  <a:cubicBezTo>
                    <a:pt x="392" y="95"/>
                    <a:pt x="400" y="127"/>
                    <a:pt x="425" y="165"/>
                  </a:cubicBezTo>
                  <a:cubicBezTo>
                    <a:pt x="447" y="233"/>
                    <a:pt x="438" y="202"/>
                    <a:pt x="453" y="259"/>
                  </a:cubicBezTo>
                  <a:cubicBezTo>
                    <a:pt x="450" y="271"/>
                    <a:pt x="429" y="352"/>
                    <a:pt x="425" y="353"/>
                  </a:cubicBezTo>
                  <a:cubicBezTo>
                    <a:pt x="356" y="376"/>
                    <a:pt x="387" y="367"/>
                    <a:pt x="330" y="382"/>
                  </a:cubicBezTo>
                  <a:cubicBezTo>
                    <a:pt x="229" y="376"/>
                    <a:pt x="184" y="392"/>
                    <a:pt x="113" y="344"/>
                  </a:cubicBezTo>
                  <a:cubicBezTo>
                    <a:pt x="110" y="335"/>
                    <a:pt x="111" y="323"/>
                    <a:pt x="104" y="316"/>
                  </a:cubicBezTo>
                  <a:cubicBezTo>
                    <a:pt x="88" y="300"/>
                    <a:pt x="47" y="278"/>
                    <a:pt x="47" y="278"/>
                  </a:cubicBezTo>
                  <a:cubicBezTo>
                    <a:pt x="44" y="269"/>
                    <a:pt x="44" y="257"/>
                    <a:pt x="37" y="250"/>
                  </a:cubicBezTo>
                  <a:cubicBezTo>
                    <a:pt x="0" y="213"/>
                    <a:pt x="9" y="272"/>
                    <a:pt x="9" y="212"/>
                  </a:cubicBezTo>
                  <a:close/>
                </a:path>
              </a:pathLst>
            </a:cu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6" name="Oval 15">
              <a:extLst>
                <a:ext uri="{FF2B5EF4-FFF2-40B4-BE49-F238E27FC236}">
                  <a16:creationId xmlns:a16="http://schemas.microsoft.com/office/drawing/2014/main" id="{6030C5E0-5CE3-49E8-A53F-9607C7BC48C5}"/>
                </a:ext>
              </a:extLst>
            </p:cNvPr>
            <p:cNvSpPr>
              <a:spLocks noChangeArrowheads="1"/>
            </p:cNvSpPr>
            <p:nvPr/>
          </p:nvSpPr>
          <p:spPr bwMode="auto">
            <a:xfrm>
              <a:off x="4894" y="1481"/>
              <a:ext cx="410" cy="360"/>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0"/>
                </a:spcBef>
                <a:buFontTx/>
                <a:buNone/>
              </a:pPr>
              <a:endParaRPr lang="en-US" altLang="en-US" sz="2400"/>
            </a:p>
          </p:txBody>
        </p:sp>
        <p:sp>
          <p:nvSpPr>
            <p:cNvPr id="37" name="Oval 16">
              <a:extLst>
                <a:ext uri="{FF2B5EF4-FFF2-40B4-BE49-F238E27FC236}">
                  <a16:creationId xmlns:a16="http://schemas.microsoft.com/office/drawing/2014/main" id="{5629A4A1-6B85-4C29-B6B8-75ADDF13024E}"/>
                </a:ext>
              </a:extLst>
            </p:cNvPr>
            <p:cNvSpPr>
              <a:spLocks noChangeArrowheads="1"/>
            </p:cNvSpPr>
            <p:nvPr/>
          </p:nvSpPr>
          <p:spPr bwMode="auto">
            <a:xfrm>
              <a:off x="4979" y="1606"/>
              <a:ext cx="64" cy="4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0"/>
                </a:spcBef>
                <a:buFontTx/>
                <a:buNone/>
              </a:pPr>
              <a:endParaRPr lang="en-US" altLang="en-US" sz="2400"/>
            </a:p>
          </p:txBody>
        </p:sp>
        <p:sp>
          <p:nvSpPr>
            <p:cNvPr id="38" name="Oval 17">
              <a:extLst>
                <a:ext uri="{FF2B5EF4-FFF2-40B4-BE49-F238E27FC236}">
                  <a16:creationId xmlns:a16="http://schemas.microsoft.com/office/drawing/2014/main" id="{59961208-5C5A-499F-BB54-88077EE6A8E9}"/>
                </a:ext>
              </a:extLst>
            </p:cNvPr>
            <p:cNvSpPr>
              <a:spLocks noChangeArrowheads="1"/>
            </p:cNvSpPr>
            <p:nvPr/>
          </p:nvSpPr>
          <p:spPr bwMode="auto">
            <a:xfrm>
              <a:off x="4985" y="1616"/>
              <a:ext cx="29" cy="2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0"/>
                </a:spcBef>
                <a:buFontTx/>
                <a:buNone/>
              </a:pPr>
              <a:endParaRPr lang="en-US" altLang="en-US" sz="2400"/>
            </a:p>
          </p:txBody>
        </p:sp>
        <p:sp>
          <p:nvSpPr>
            <p:cNvPr id="39" name="Oval 18">
              <a:extLst>
                <a:ext uri="{FF2B5EF4-FFF2-40B4-BE49-F238E27FC236}">
                  <a16:creationId xmlns:a16="http://schemas.microsoft.com/office/drawing/2014/main" id="{AA30F747-AC6A-40F0-8185-76BAF8D11CC6}"/>
                </a:ext>
              </a:extLst>
            </p:cNvPr>
            <p:cNvSpPr>
              <a:spLocks noChangeArrowheads="1"/>
            </p:cNvSpPr>
            <p:nvPr/>
          </p:nvSpPr>
          <p:spPr bwMode="auto">
            <a:xfrm>
              <a:off x="5110" y="1607"/>
              <a:ext cx="60" cy="4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0"/>
                </a:spcBef>
                <a:buFontTx/>
                <a:buNone/>
              </a:pPr>
              <a:endParaRPr lang="en-US" altLang="en-US" sz="2400"/>
            </a:p>
          </p:txBody>
        </p:sp>
        <p:sp>
          <p:nvSpPr>
            <p:cNvPr id="40" name="Oval 19">
              <a:extLst>
                <a:ext uri="{FF2B5EF4-FFF2-40B4-BE49-F238E27FC236}">
                  <a16:creationId xmlns:a16="http://schemas.microsoft.com/office/drawing/2014/main" id="{26A305C2-B659-4E47-A2C1-B55A9DFC377A}"/>
                </a:ext>
              </a:extLst>
            </p:cNvPr>
            <p:cNvSpPr>
              <a:spLocks noChangeArrowheads="1"/>
            </p:cNvSpPr>
            <p:nvPr/>
          </p:nvSpPr>
          <p:spPr bwMode="auto">
            <a:xfrm>
              <a:off x="5117" y="1621"/>
              <a:ext cx="28" cy="2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0"/>
                </a:spcBef>
                <a:buFontTx/>
                <a:buNone/>
              </a:pPr>
              <a:endParaRPr lang="en-US" altLang="en-US" sz="2400"/>
            </a:p>
          </p:txBody>
        </p:sp>
        <p:sp>
          <p:nvSpPr>
            <p:cNvPr id="41" name="Oval 20">
              <a:extLst>
                <a:ext uri="{FF2B5EF4-FFF2-40B4-BE49-F238E27FC236}">
                  <a16:creationId xmlns:a16="http://schemas.microsoft.com/office/drawing/2014/main" id="{67A1E719-9627-4729-9DD7-F956F463B5FB}"/>
                </a:ext>
              </a:extLst>
            </p:cNvPr>
            <p:cNvSpPr>
              <a:spLocks noChangeArrowheads="1"/>
            </p:cNvSpPr>
            <p:nvPr/>
          </p:nvSpPr>
          <p:spPr bwMode="auto">
            <a:xfrm>
              <a:off x="5056" y="1664"/>
              <a:ext cx="29" cy="39"/>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0"/>
                </a:spcBef>
                <a:buFontTx/>
                <a:buNone/>
              </a:pPr>
              <a:endParaRPr lang="en-US" altLang="en-US" sz="2400"/>
            </a:p>
          </p:txBody>
        </p:sp>
        <p:sp>
          <p:nvSpPr>
            <p:cNvPr id="42" name="Freeform 21">
              <a:extLst>
                <a:ext uri="{FF2B5EF4-FFF2-40B4-BE49-F238E27FC236}">
                  <a16:creationId xmlns:a16="http://schemas.microsoft.com/office/drawing/2014/main" id="{546AC1CD-F0D9-4589-80D4-9DA2CAE27861}"/>
                </a:ext>
              </a:extLst>
            </p:cNvPr>
            <p:cNvSpPr>
              <a:spLocks/>
            </p:cNvSpPr>
            <p:nvPr/>
          </p:nvSpPr>
          <p:spPr bwMode="auto">
            <a:xfrm>
              <a:off x="4726" y="1877"/>
              <a:ext cx="643" cy="400"/>
            </a:xfrm>
            <a:custGeom>
              <a:avLst/>
              <a:gdLst>
                <a:gd name="T0" fmla="*/ 0 w 1716"/>
                <a:gd name="T1" fmla="*/ 0 h 1261"/>
                <a:gd name="T2" fmla="*/ 0 w 1716"/>
                <a:gd name="T3" fmla="*/ 0 h 1261"/>
                <a:gd name="T4" fmla="*/ 0 w 1716"/>
                <a:gd name="T5" fmla="*/ 0 h 1261"/>
                <a:gd name="T6" fmla="*/ 0 w 1716"/>
                <a:gd name="T7" fmla="*/ 0 h 1261"/>
                <a:gd name="T8" fmla="*/ 0 w 1716"/>
                <a:gd name="T9" fmla="*/ 0 h 1261"/>
                <a:gd name="T10" fmla="*/ 0 w 1716"/>
                <a:gd name="T11" fmla="*/ 0 h 1261"/>
                <a:gd name="T12" fmla="*/ 0 w 1716"/>
                <a:gd name="T13" fmla="*/ 0 h 1261"/>
                <a:gd name="T14" fmla="*/ 0 w 1716"/>
                <a:gd name="T15" fmla="*/ 0 h 1261"/>
                <a:gd name="T16" fmla="*/ 0 w 1716"/>
                <a:gd name="T17" fmla="*/ 0 h 1261"/>
                <a:gd name="T18" fmla="*/ 0 w 1716"/>
                <a:gd name="T19" fmla="*/ 0 h 1261"/>
                <a:gd name="T20" fmla="*/ 0 w 1716"/>
                <a:gd name="T21" fmla="*/ 0 h 1261"/>
                <a:gd name="T22" fmla="*/ 0 w 1716"/>
                <a:gd name="T23" fmla="*/ 0 h 1261"/>
                <a:gd name="T24" fmla="*/ 0 w 1716"/>
                <a:gd name="T25" fmla="*/ 0 h 1261"/>
                <a:gd name="T26" fmla="*/ 0 w 1716"/>
                <a:gd name="T27" fmla="*/ 0 h 1261"/>
                <a:gd name="T28" fmla="*/ 0 w 1716"/>
                <a:gd name="T29" fmla="*/ 0 h 1261"/>
                <a:gd name="T30" fmla="*/ 0 w 1716"/>
                <a:gd name="T31" fmla="*/ 0 h 1261"/>
                <a:gd name="T32" fmla="*/ 0 w 1716"/>
                <a:gd name="T33" fmla="*/ 0 h 1261"/>
                <a:gd name="T34" fmla="*/ 0 w 1716"/>
                <a:gd name="T35" fmla="*/ 0 h 1261"/>
                <a:gd name="T36" fmla="*/ 0 w 1716"/>
                <a:gd name="T37" fmla="*/ 0 h 1261"/>
                <a:gd name="T38" fmla="*/ 0 w 1716"/>
                <a:gd name="T39" fmla="*/ 0 h 1261"/>
                <a:gd name="T40" fmla="*/ 0 w 1716"/>
                <a:gd name="T41" fmla="*/ 0 h 1261"/>
                <a:gd name="T42" fmla="*/ 0 w 1716"/>
                <a:gd name="T43" fmla="*/ 0 h 1261"/>
                <a:gd name="T44" fmla="*/ 0 w 1716"/>
                <a:gd name="T45" fmla="*/ 0 h 1261"/>
                <a:gd name="T46" fmla="*/ 0 w 1716"/>
                <a:gd name="T47" fmla="*/ 0 h 1261"/>
                <a:gd name="T48" fmla="*/ 0 w 1716"/>
                <a:gd name="T49" fmla="*/ 0 h 1261"/>
                <a:gd name="T50" fmla="*/ 0 w 1716"/>
                <a:gd name="T51" fmla="*/ 0 h 1261"/>
                <a:gd name="T52" fmla="*/ 0 w 1716"/>
                <a:gd name="T53" fmla="*/ 0 h 1261"/>
                <a:gd name="T54" fmla="*/ 0 w 1716"/>
                <a:gd name="T55" fmla="*/ 0 h 1261"/>
                <a:gd name="T56" fmla="*/ 0 w 1716"/>
                <a:gd name="T57" fmla="*/ 0 h 1261"/>
                <a:gd name="T58" fmla="*/ 0 w 1716"/>
                <a:gd name="T59" fmla="*/ 0 h 1261"/>
                <a:gd name="T60" fmla="*/ 0 w 1716"/>
                <a:gd name="T61" fmla="*/ 0 h 1261"/>
                <a:gd name="T62" fmla="*/ 0 w 1716"/>
                <a:gd name="T63" fmla="*/ 0 h 1261"/>
                <a:gd name="T64" fmla="*/ 0 w 1716"/>
                <a:gd name="T65" fmla="*/ 0 h 1261"/>
                <a:gd name="T66" fmla="*/ 0 w 1716"/>
                <a:gd name="T67" fmla="*/ 0 h 1261"/>
                <a:gd name="T68" fmla="*/ 0 w 1716"/>
                <a:gd name="T69" fmla="*/ 0 h 1261"/>
                <a:gd name="T70" fmla="*/ 0 w 1716"/>
                <a:gd name="T71" fmla="*/ 0 h 1261"/>
                <a:gd name="T72" fmla="*/ 0 w 1716"/>
                <a:gd name="T73" fmla="*/ 0 h 1261"/>
                <a:gd name="T74" fmla="*/ 0 w 1716"/>
                <a:gd name="T75" fmla="*/ 0 h 1261"/>
                <a:gd name="T76" fmla="*/ 0 w 1716"/>
                <a:gd name="T77" fmla="*/ 0 h 1261"/>
                <a:gd name="T78" fmla="*/ 0 w 1716"/>
                <a:gd name="T79" fmla="*/ 0 h 1261"/>
                <a:gd name="T80" fmla="*/ 0 w 1716"/>
                <a:gd name="T81" fmla="*/ 0 h 1261"/>
                <a:gd name="T82" fmla="*/ 0 w 1716"/>
                <a:gd name="T83" fmla="*/ 0 h 1261"/>
                <a:gd name="T84" fmla="*/ 0 w 1716"/>
                <a:gd name="T85" fmla="*/ 0 h 1261"/>
                <a:gd name="T86" fmla="*/ 0 w 1716"/>
                <a:gd name="T87" fmla="*/ 0 h 1261"/>
                <a:gd name="T88" fmla="*/ 0 w 1716"/>
                <a:gd name="T89" fmla="*/ 0 h 1261"/>
                <a:gd name="T90" fmla="*/ 0 w 1716"/>
                <a:gd name="T91" fmla="*/ 0 h 126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716" h="1261">
                  <a:moveTo>
                    <a:pt x="787" y="38"/>
                  </a:moveTo>
                  <a:cubicBezTo>
                    <a:pt x="808" y="52"/>
                    <a:pt x="832" y="61"/>
                    <a:pt x="853" y="76"/>
                  </a:cubicBezTo>
                  <a:cubicBezTo>
                    <a:pt x="864" y="84"/>
                    <a:pt x="871" y="96"/>
                    <a:pt x="881" y="104"/>
                  </a:cubicBezTo>
                  <a:cubicBezTo>
                    <a:pt x="907" y="125"/>
                    <a:pt x="935" y="131"/>
                    <a:pt x="966" y="142"/>
                  </a:cubicBezTo>
                  <a:cubicBezTo>
                    <a:pt x="1020" y="139"/>
                    <a:pt x="1074" y="140"/>
                    <a:pt x="1127" y="132"/>
                  </a:cubicBezTo>
                  <a:cubicBezTo>
                    <a:pt x="1158" y="127"/>
                    <a:pt x="1155" y="102"/>
                    <a:pt x="1174" y="85"/>
                  </a:cubicBezTo>
                  <a:cubicBezTo>
                    <a:pt x="1191" y="70"/>
                    <a:pt x="1211" y="60"/>
                    <a:pt x="1230" y="47"/>
                  </a:cubicBezTo>
                  <a:cubicBezTo>
                    <a:pt x="1268" y="21"/>
                    <a:pt x="1363" y="9"/>
                    <a:pt x="1363" y="9"/>
                  </a:cubicBezTo>
                  <a:cubicBezTo>
                    <a:pt x="1407" y="12"/>
                    <a:pt x="1453" y="6"/>
                    <a:pt x="1495" y="19"/>
                  </a:cubicBezTo>
                  <a:cubicBezTo>
                    <a:pt x="1515" y="25"/>
                    <a:pt x="1554" y="130"/>
                    <a:pt x="1561" y="151"/>
                  </a:cubicBezTo>
                  <a:cubicBezTo>
                    <a:pt x="1573" y="242"/>
                    <a:pt x="1577" y="334"/>
                    <a:pt x="1589" y="425"/>
                  </a:cubicBezTo>
                  <a:cubicBezTo>
                    <a:pt x="1596" y="479"/>
                    <a:pt x="1612" y="531"/>
                    <a:pt x="1618" y="585"/>
                  </a:cubicBezTo>
                  <a:cubicBezTo>
                    <a:pt x="1626" y="654"/>
                    <a:pt x="1623" y="728"/>
                    <a:pt x="1646" y="793"/>
                  </a:cubicBezTo>
                  <a:cubicBezTo>
                    <a:pt x="1656" y="874"/>
                    <a:pt x="1666" y="947"/>
                    <a:pt x="1703" y="1020"/>
                  </a:cubicBezTo>
                  <a:cubicBezTo>
                    <a:pt x="1706" y="1033"/>
                    <a:pt x="1716" y="1046"/>
                    <a:pt x="1712" y="1058"/>
                  </a:cubicBezTo>
                  <a:cubicBezTo>
                    <a:pt x="1708" y="1069"/>
                    <a:pt x="1695" y="1074"/>
                    <a:pt x="1684" y="1076"/>
                  </a:cubicBezTo>
                  <a:cubicBezTo>
                    <a:pt x="1644" y="1083"/>
                    <a:pt x="1602" y="1083"/>
                    <a:pt x="1561" y="1086"/>
                  </a:cubicBezTo>
                  <a:cubicBezTo>
                    <a:pt x="1188" y="1206"/>
                    <a:pt x="1574" y="637"/>
                    <a:pt x="1372" y="500"/>
                  </a:cubicBezTo>
                  <a:cubicBezTo>
                    <a:pt x="1362" y="467"/>
                    <a:pt x="1345" y="438"/>
                    <a:pt x="1334" y="406"/>
                  </a:cubicBezTo>
                  <a:cubicBezTo>
                    <a:pt x="1335" y="463"/>
                    <a:pt x="1358" y="1148"/>
                    <a:pt x="1334" y="1228"/>
                  </a:cubicBezTo>
                  <a:cubicBezTo>
                    <a:pt x="1324" y="1261"/>
                    <a:pt x="1265" y="1222"/>
                    <a:pt x="1230" y="1218"/>
                  </a:cubicBezTo>
                  <a:cubicBezTo>
                    <a:pt x="1144" y="1207"/>
                    <a:pt x="1066" y="1169"/>
                    <a:pt x="985" y="1143"/>
                  </a:cubicBezTo>
                  <a:cubicBezTo>
                    <a:pt x="918" y="1145"/>
                    <a:pt x="647" y="1162"/>
                    <a:pt x="560" y="1143"/>
                  </a:cubicBezTo>
                  <a:cubicBezTo>
                    <a:pt x="550" y="1141"/>
                    <a:pt x="566" y="1124"/>
                    <a:pt x="569" y="1114"/>
                  </a:cubicBezTo>
                  <a:cubicBezTo>
                    <a:pt x="576" y="920"/>
                    <a:pt x="562" y="710"/>
                    <a:pt x="607" y="519"/>
                  </a:cubicBezTo>
                  <a:cubicBezTo>
                    <a:pt x="604" y="488"/>
                    <a:pt x="616" y="451"/>
                    <a:pt x="598" y="425"/>
                  </a:cubicBezTo>
                  <a:cubicBezTo>
                    <a:pt x="584" y="404"/>
                    <a:pt x="561" y="489"/>
                    <a:pt x="560" y="491"/>
                  </a:cubicBezTo>
                  <a:cubicBezTo>
                    <a:pt x="534" y="543"/>
                    <a:pt x="488" y="573"/>
                    <a:pt x="447" y="614"/>
                  </a:cubicBezTo>
                  <a:cubicBezTo>
                    <a:pt x="437" y="624"/>
                    <a:pt x="418" y="642"/>
                    <a:pt x="418" y="642"/>
                  </a:cubicBezTo>
                  <a:cubicBezTo>
                    <a:pt x="386" y="707"/>
                    <a:pt x="341" y="760"/>
                    <a:pt x="305" y="822"/>
                  </a:cubicBezTo>
                  <a:cubicBezTo>
                    <a:pt x="278" y="869"/>
                    <a:pt x="275" y="924"/>
                    <a:pt x="229" y="954"/>
                  </a:cubicBezTo>
                  <a:cubicBezTo>
                    <a:pt x="215" y="949"/>
                    <a:pt x="160" y="930"/>
                    <a:pt x="154" y="925"/>
                  </a:cubicBezTo>
                  <a:cubicBezTo>
                    <a:pt x="146" y="919"/>
                    <a:pt x="150" y="905"/>
                    <a:pt x="144" y="897"/>
                  </a:cubicBezTo>
                  <a:cubicBezTo>
                    <a:pt x="137" y="888"/>
                    <a:pt x="125" y="885"/>
                    <a:pt x="116" y="878"/>
                  </a:cubicBezTo>
                  <a:cubicBezTo>
                    <a:pt x="106" y="870"/>
                    <a:pt x="99" y="858"/>
                    <a:pt x="88" y="850"/>
                  </a:cubicBezTo>
                  <a:cubicBezTo>
                    <a:pt x="67" y="835"/>
                    <a:pt x="43" y="826"/>
                    <a:pt x="22" y="812"/>
                  </a:cubicBezTo>
                  <a:cubicBezTo>
                    <a:pt x="16" y="799"/>
                    <a:pt x="0" y="788"/>
                    <a:pt x="3" y="774"/>
                  </a:cubicBezTo>
                  <a:cubicBezTo>
                    <a:pt x="7" y="752"/>
                    <a:pt x="28" y="737"/>
                    <a:pt x="41" y="718"/>
                  </a:cubicBezTo>
                  <a:cubicBezTo>
                    <a:pt x="80" y="661"/>
                    <a:pt x="156" y="598"/>
                    <a:pt x="211" y="557"/>
                  </a:cubicBezTo>
                  <a:cubicBezTo>
                    <a:pt x="235" y="521"/>
                    <a:pt x="267" y="444"/>
                    <a:pt x="296" y="415"/>
                  </a:cubicBezTo>
                  <a:cubicBezTo>
                    <a:pt x="325" y="386"/>
                    <a:pt x="363" y="357"/>
                    <a:pt x="390" y="330"/>
                  </a:cubicBezTo>
                  <a:cubicBezTo>
                    <a:pt x="445" y="275"/>
                    <a:pt x="475" y="196"/>
                    <a:pt x="541" y="151"/>
                  </a:cubicBezTo>
                  <a:cubicBezTo>
                    <a:pt x="558" y="105"/>
                    <a:pt x="577" y="73"/>
                    <a:pt x="617" y="47"/>
                  </a:cubicBezTo>
                  <a:cubicBezTo>
                    <a:pt x="643" y="6"/>
                    <a:pt x="663" y="9"/>
                    <a:pt x="711" y="0"/>
                  </a:cubicBezTo>
                  <a:cubicBezTo>
                    <a:pt x="727" y="3"/>
                    <a:pt x="745" y="0"/>
                    <a:pt x="758" y="9"/>
                  </a:cubicBezTo>
                  <a:cubicBezTo>
                    <a:pt x="810" y="44"/>
                    <a:pt x="733" y="38"/>
                    <a:pt x="787" y="38"/>
                  </a:cubicBezTo>
                  <a:close/>
                </a:path>
              </a:pathLst>
            </a:custGeom>
            <a:solidFill>
              <a:srgbClr val="800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3" name="Freeform 22">
              <a:extLst>
                <a:ext uri="{FF2B5EF4-FFF2-40B4-BE49-F238E27FC236}">
                  <a16:creationId xmlns:a16="http://schemas.microsoft.com/office/drawing/2014/main" id="{C68D9CD5-8E22-47BF-A8B9-9AF4FFD31676}"/>
                </a:ext>
              </a:extLst>
            </p:cNvPr>
            <p:cNvSpPr>
              <a:spLocks/>
            </p:cNvSpPr>
            <p:nvPr/>
          </p:nvSpPr>
          <p:spPr bwMode="auto">
            <a:xfrm>
              <a:off x="4910" y="2204"/>
              <a:ext cx="366" cy="423"/>
            </a:xfrm>
            <a:custGeom>
              <a:avLst/>
              <a:gdLst>
                <a:gd name="T0" fmla="*/ 1 w 680"/>
                <a:gd name="T1" fmla="*/ 0 h 940"/>
                <a:gd name="T2" fmla="*/ 1 w 680"/>
                <a:gd name="T3" fmla="*/ 0 h 940"/>
                <a:gd name="T4" fmla="*/ 1 w 680"/>
                <a:gd name="T5" fmla="*/ 0 h 940"/>
                <a:gd name="T6" fmla="*/ 0 w 680"/>
                <a:gd name="T7" fmla="*/ 0 h 940"/>
                <a:gd name="T8" fmla="*/ 1 w 680"/>
                <a:gd name="T9" fmla="*/ 0 h 940"/>
                <a:gd name="T10" fmla="*/ 1 w 680"/>
                <a:gd name="T11" fmla="*/ 0 h 940"/>
                <a:gd name="T12" fmla="*/ 1 w 680"/>
                <a:gd name="T13" fmla="*/ 0 h 940"/>
                <a:gd name="T14" fmla="*/ 1 w 680"/>
                <a:gd name="T15" fmla="*/ 0 h 940"/>
                <a:gd name="T16" fmla="*/ 1 w 680"/>
                <a:gd name="T17" fmla="*/ 0 h 940"/>
                <a:gd name="T18" fmla="*/ 1 w 680"/>
                <a:gd name="T19" fmla="*/ 0 h 940"/>
                <a:gd name="T20" fmla="*/ 1 w 680"/>
                <a:gd name="T21" fmla="*/ 0 h 940"/>
                <a:gd name="T22" fmla="*/ 1 w 680"/>
                <a:gd name="T23" fmla="*/ 0 h 940"/>
                <a:gd name="T24" fmla="*/ 1 w 680"/>
                <a:gd name="T25" fmla="*/ 0 h 940"/>
                <a:gd name="T26" fmla="*/ 1 w 680"/>
                <a:gd name="T27" fmla="*/ 0 h 940"/>
                <a:gd name="T28" fmla="*/ 1 w 680"/>
                <a:gd name="T29" fmla="*/ 0 h 940"/>
                <a:gd name="T30" fmla="*/ 1 w 680"/>
                <a:gd name="T31" fmla="*/ 0 h 940"/>
                <a:gd name="T32" fmla="*/ 1 w 680"/>
                <a:gd name="T33" fmla="*/ 0 h 940"/>
                <a:gd name="T34" fmla="*/ 1 w 680"/>
                <a:gd name="T35" fmla="*/ 0 h 940"/>
                <a:gd name="T36" fmla="*/ 1 w 680"/>
                <a:gd name="T37" fmla="*/ 0 h 940"/>
                <a:gd name="T38" fmla="*/ 1 w 680"/>
                <a:gd name="T39" fmla="*/ 0 h 940"/>
                <a:gd name="T40" fmla="*/ 1 w 680"/>
                <a:gd name="T41" fmla="*/ 0 h 940"/>
                <a:gd name="T42" fmla="*/ 1 w 680"/>
                <a:gd name="T43" fmla="*/ 0 h 9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80" h="940">
                  <a:moveTo>
                    <a:pt x="75" y="83"/>
                  </a:moveTo>
                  <a:cubicBezTo>
                    <a:pt x="72" y="124"/>
                    <a:pt x="68" y="165"/>
                    <a:pt x="66" y="206"/>
                  </a:cubicBezTo>
                  <a:cubicBezTo>
                    <a:pt x="61" y="335"/>
                    <a:pt x="62" y="464"/>
                    <a:pt x="56" y="593"/>
                  </a:cubicBezTo>
                  <a:cubicBezTo>
                    <a:pt x="52" y="675"/>
                    <a:pt x="19" y="767"/>
                    <a:pt x="0" y="848"/>
                  </a:cubicBezTo>
                  <a:cubicBezTo>
                    <a:pt x="9" y="851"/>
                    <a:pt x="18" y="858"/>
                    <a:pt x="28" y="858"/>
                  </a:cubicBezTo>
                  <a:cubicBezTo>
                    <a:pt x="117" y="855"/>
                    <a:pt x="208" y="865"/>
                    <a:pt x="293" y="839"/>
                  </a:cubicBezTo>
                  <a:cubicBezTo>
                    <a:pt x="314" y="832"/>
                    <a:pt x="298" y="795"/>
                    <a:pt x="302" y="773"/>
                  </a:cubicBezTo>
                  <a:cubicBezTo>
                    <a:pt x="307" y="744"/>
                    <a:pt x="315" y="716"/>
                    <a:pt x="321" y="688"/>
                  </a:cubicBezTo>
                  <a:cubicBezTo>
                    <a:pt x="324" y="575"/>
                    <a:pt x="323" y="461"/>
                    <a:pt x="330" y="348"/>
                  </a:cubicBezTo>
                  <a:cubicBezTo>
                    <a:pt x="331" y="338"/>
                    <a:pt x="338" y="366"/>
                    <a:pt x="340" y="376"/>
                  </a:cubicBezTo>
                  <a:cubicBezTo>
                    <a:pt x="345" y="407"/>
                    <a:pt x="346" y="439"/>
                    <a:pt x="349" y="471"/>
                  </a:cubicBezTo>
                  <a:cubicBezTo>
                    <a:pt x="359" y="574"/>
                    <a:pt x="354" y="538"/>
                    <a:pt x="368" y="612"/>
                  </a:cubicBezTo>
                  <a:cubicBezTo>
                    <a:pt x="371" y="716"/>
                    <a:pt x="346" y="825"/>
                    <a:pt x="377" y="924"/>
                  </a:cubicBezTo>
                  <a:cubicBezTo>
                    <a:pt x="382" y="940"/>
                    <a:pt x="467" y="913"/>
                    <a:pt x="491" y="905"/>
                  </a:cubicBezTo>
                  <a:cubicBezTo>
                    <a:pt x="510" y="899"/>
                    <a:pt x="547" y="886"/>
                    <a:pt x="547" y="886"/>
                  </a:cubicBezTo>
                  <a:cubicBezTo>
                    <a:pt x="620" y="900"/>
                    <a:pt x="605" y="911"/>
                    <a:pt x="680" y="886"/>
                  </a:cubicBezTo>
                  <a:cubicBezTo>
                    <a:pt x="664" y="809"/>
                    <a:pt x="646" y="735"/>
                    <a:pt x="623" y="659"/>
                  </a:cubicBezTo>
                  <a:cubicBezTo>
                    <a:pt x="616" y="486"/>
                    <a:pt x="604" y="333"/>
                    <a:pt x="557" y="168"/>
                  </a:cubicBezTo>
                  <a:cubicBezTo>
                    <a:pt x="543" y="119"/>
                    <a:pt x="529" y="69"/>
                    <a:pt x="481" y="46"/>
                  </a:cubicBezTo>
                  <a:cubicBezTo>
                    <a:pt x="388" y="0"/>
                    <a:pt x="274" y="30"/>
                    <a:pt x="170" y="27"/>
                  </a:cubicBezTo>
                  <a:cubicBezTo>
                    <a:pt x="144" y="32"/>
                    <a:pt x="113" y="32"/>
                    <a:pt x="94" y="55"/>
                  </a:cubicBezTo>
                  <a:cubicBezTo>
                    <a:pt x="69" y="86"/>
                    <a:pt x="100" y="83"/>
                    <a:pt x="75" y="83"/>
                  </a:cubicBezTo>
                  <a:close/>
                </a:path>
              </a:pathLst>
            </a:custGeom>
            <a:solidFill>
              <a:srgbClr val="0033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4" name="Freeform 23">
              <a:extLst>
                <a:ext uri="{FF2B5EF4-FFF2-40B4-BE49-F238E27FC236}">
                  <a16:creationId xmlns:a16="http://schemas.microsoft.com/office/drawing/2014/main" id="{CD09A39B-F6EA-4274-9003-52BD932B4714}"/>
                </a:ext>
              </a:extLst>
            </p:cNvPr>
            <p:cNvSpPr>
              <a:spLocks/>
            </p:cNvSpPr>
            <p:nvPr/>
          </p:nvSpPr>
          <p:spPr bwMode="auto">
            <a:xfrm>
              <a:off x="4976" y="1584"/>
              <a:ext cx="68" cy="17"/>
            </a:xfrm>
            <a:custGeom>
              <a:avLst/>
              <a:gdLst>
                <a:gd name="T0" fmla="*/ 0 w 128"/>
                <a:gd name="T1" fmla="*/ 0 h 38"/>
                <a:gd name="T2" fmla="*/ 1 w 128"/>
                <a:gd name="T3" fmla="*/ 0 h 38"/>
                <a:gd name="T4" fmla="*/ 1 w 128"/>
                <a:gd name="T5" fmla="*/ 0 h 38"/>
                <a:gd name="T6" fmla="*/ 1 w 128"/>
                <a:gd name="T7" fmla="*/ 0 h 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8" h="38">
                  <a:moveTo>
                    <a:pt x="0" y="38"/>
                  </a:moveTo>
                  <a:cubicBezTo>
                    <a:pt x="26" y="12"/>
                    <a:pt x="27" y="7"/>
                    <a:pt x="64" y="2"/>
                  </a:cubicBezTo>
                  <a:cubicBezTo>
                    <a:pt x="80" y="3"/>
                    <a:pt x="97" y="0"/>
                    <a:pt x="112" y="6"/>
                  </a:cubicBezTo>
                  <a:cubicBezTo>
                    <a:pt x="121" y="10"/>
                    <a:pt x="128" y="30"/>
                    <a:pt x="128" y="30"/>
                  </a:cubicBezTo>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5" name="Freeform 24">
              <a:extLst>
                <a:ext uri="{FF2B5EF4-FFF2-40B4-BE49-F238E27FC236}">
                  <a16:creationId xmlns:a16="http://schemas.microsoft.com/office/drawing/2014/main" id="{158FB2A6-1825-4098-B8F0-278FF3867863}"/>
                </a:ext>
              </a:extLst>
            </p:cNvPr>
            <p:cNvSpPr>
              <a:spLocks/>
            </p:cNvSpPr>
            <p:nvPr/>
          </p:nvSpPr>
          <p:spPr bwMode="auto">
            <a:xfrm>
              <a:off x="5104" y="1585"/>
              <a:ext cx="68" cy="17"/>
            </a:xfrm>
            <a:custGeom>
              <a:avLst/>
              <a:gdLst>
                <a:gd name="T0" fmla="*/ 0 w 128"/>
                <a:gd name="T1" fmla="*/ 0 h 38"/>
                <a:gd name="T2" fmla="*/ 1 w 128"/>
                <a:gd name="T3" fmla="*/ 0 h 38"/>
                <a:gd name="T4" fmla="*/ 1 w 128"/>
                <a:gd name="T5" fmla="*/ 0 h 38"/>
                <a:gd name="T6" fmla="*/ 1 w 128"/>
                <a:gd name="T7" fmla="*/ 0 h 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8" h="38">
                  <a:moveTo>
                    <a:pt x="0" y="38"/>
                  </a:moveTo>
                  <a:cubicBezTo>
                    <a:pt x="26" y="12"/>
                    <a:pt x="27" y="7"/>
                    <a:pt x="64" y="2"/>
                  </a:cubicBezTo>
                  <a:cubicBezTo>
                    <a:pt x="80" y="3"/>
                    <a:pt x="97" y="0"/>
                    <a:pt x="112" y="6"/>
                  </a:cubicBezTo>
                  <a:cubicBezTo>
                    <a:pt x="121" y="10"/>
                    <a:pt x="128" y="30"/>
                    <a:pt x="128" y="30"/>
                  </a:cubicBezTo>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6" name="Freeform 25">
              <a:extLst>
                <a:ext uri="{FF2B5EF4-FFF2-40B4-BE49-F238E27FC236}">
                  <a16:creationId xmlns:a16="http://schemas.microsoft.com/office/drawing/2014/main" id="{D5178AEF-DE09-4EDA-9DAA-B53131039708}"/>
                </a:ext>
              </a:extLst>
            </p:cNvPr>
            <p:cNvSpPr>
              <a:spLocks/>
            </p:cNvSpPr>
            <p:nvPr/>
          </p:nvSpPr>
          <p:spPr bwMode="auto">
            <a:xfrm>
              <a:off x="4833" y="1354"/>
              <a:ext cx="561" cy="303"/>
            </a:xfrm>
            <a:custGeom>
              <a:avLst/>
              <a:gdLst>
                <a:gd name="T0" fmla="*/ 1 w 1044"/>
                <a:gd name="T1" fmla="*/ 0 h 673"/>
                <a:gd name="T2" fmla="*/ 1 w 1044"/>
                <a:gd name="T3" fmla="*/ 0 h 673"/>
                <a:gd name="T4" fmla="*/ 1 w 1044"/>
                <a:gd name="T5" fmla="*/ 0 h 673"/>
                <a:gd name="T6" fmla="*/ 0 w 1044"/>
                <a:gd name="T7" fmla="*/ 0 h 673"/>
                <a:gd name="T8" fmla="*/ 1 w 1044"/>
                <a:gd name="T9" fmla="*/ 0 h 673"/>
                <a:gd name="T10" fmla="*/ 1 w 1044"/>
                <a:gd name="T11" fmla="*/ 0 h 673"/>
                <a:gd name="T12" fmla="*/ 1 w 1044"/>
                <a:gd name="T13" fmla="*/ 0 h 673"/>
                <a:gd name="T14" fmla="*/ 1 w 1044"/>
                <a:gd name="T15" fmla="*/ 0 h 673"/>
                <a:gd name="T16" fmla="*/ 1 w 1044"/>
                <a:gd name="T17" fmla="*/ 0 h 673"/>
                <a:gd name="T18" fmla="*/ 1 w 1044"/>
                <a:gd name="T19" fmla="*/ 0 h 673"/>
                <a:gd name="T20" fmla="*/ 1 w 1044"/>
                <a:gd name="T21" fmla="*/ 0 h 673"/>
                <a:gd name="T22" fmla="*/ 1 w 1044"/>
                <a:gd name="T23" fmla="*/ 0 h 673"/>
                <a:gd name="T24" fmla="*/ 1 w 1044"/>
                <a:gd name="T25" fmla="*/ 0 h 673"/>
                <a:gd name="T26" fmla="*/ 1 w 1044"/>
                <a:gd name="T27" fmla="*/ 0 h 673"/>
                <a:gd name="T28" fmla="*/ 1 w 1044"/>
                <a:gd name="T29" fmla="*/ 0 h 673"/>
                <a:gd name="T30" fmla="*/ 1 w 1044"/>
                <a:gd name="T31" fmla="*/ 0 h 673"/>
                <a:gd name="T32" fmla="*/ 1 w 1044"/>
                <a:gd name="T33" fmla="*/ 0 h 673"/>
                <a:gd name="T34" fmla="*/ 1 w 1044"/>
                <a:gd name="T35" fmla="*/ 0 h 673"/>
                <a:gd name="T36" fmla="*/ 1 w 1044"/>
                <a:gd name="T37" fmla="*/ 0 h 673"/>
                <a:gd name="T38" fmla="*/ 1 w 1044"/>
                <a:gd name="T39" fmla="*/ 0 h 673"/>
                <a:gd name="T40" fmla="*/ 1 w 1044"/>
                <a:gd name="T41" fmla="*/ 0 h 673"/>
                <a:gd name="T42" fmla="*/ 1 w 1044"/>
                <a:gd name="T43" fmla="*/ 0 h 673"/>
                <a:gd name="T44" fmla="*/ 1 w 1044"/>
                <a:gd name="T45" fmla="*/ 0 h 673"/>
                <a:gd name="T46" fmla="*/ 1 w 1044"/>
                <a:gd name="T47" fmla="*/ 0 h 673"/>
                <a:gd name="T48" fmla="*/ 1 w 1044"/>
                <a:gd name="T49" fmla="*/ 0 h 673"/>
                <a:gd name="T50" fmla="*/ 1 w 1044"/>
                <a:gd name="T51" fmla="*/ 0 h 673"/>
                <a:gd name="T52" fmla="*/ 1 w 1044"/>
                <a:gd name="T53" fmla="*/ 0 h 673"/>
                <a:gd name="T54" fmla="*/ 1 w 1044"/>
                <a:gd name="T55" fmla="*/ 0 h 673"/>
                <a:gd name="T56" fmla="*/ 1 w 1044"/>
                <a:gd name="T57" fmla="*/ 0 h 673"/>
                <a:gd name="T58" fmla="*/ 1 w 1044"/>
                <a:gd name="T59" fmla="*/ 0 h 673"/>
                <a:gd name="T60" fmla="*/ 1 w 1044"/>
                <a:gd name="T61" fmla="*/ 0 h 673"/>
                <a:gd name="T62" fmla="*/ 1 w 1044"/>
                <a:gd name="T63" fmla="*/ 0 h 673"/>
                <a:gd name="T64" fmla="*/ 1 w 1044"/>
                <a:gd name="T65" fmla="*/ 0 h 673"/>
                <a:gd name="T66" fmla="*/ 1 w 1044"/>
                <a:gd name="T67" fmla="*/ 0 h 673"/>
                <a:gd name="T68" fmla="*/ 1 w 1044"/>
                <a:gd name="T69" fmla="*/ 0 h 673"/>
                <a:gd name="T70" fmla="*/ 1 w 1044"/>
                <a:gd name="T71" fmla="*/ 0 h 673"/>
                <a:gd name="T72" fmla="*/ 1 w 1044"/>
                <a:gd name="T73" fmla="*/ 0 h 673"/>
                <a:gd name="T74" fmla="*/ 1 w 1044"/>
                <a:gd name="T75" fmla="*/ 0 h 673"/>
                <a:gd name="T76" fmla="*/ 1 w 1044"/>
                <a:gd name="T77" fmla="*/ 0 h 67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44" h="673">
                  <a:moveTo>
                    <a:pt x="140" y="612"/>
                  </a:moveTo>
                  <a:cubicBezTo>
                    <a:pt x="128" y="614"/>
                    <a:pt x="105" y="616"/>
                    <a:pt x="92" y="620"/>
                  </a:cubicBezTo>
                  <a:cubicBezTo>
                    <a:pt x="84" y="622"/>
                    <a:pt x="76" y="625"/>
                    <a:pt x="68" y="628"/>
                  </a:cubicBezTo>
                  <a:cubicBezTo>
                    <a:pt x="64" y="629"/>
                    <a:pt x="56" y="632"/>
                    <a:pt x="56" y="632"/>
                  </a:cubicBezTo>
                  <a:cubicBezTo>
                    <a:pt x="20" y="626"/>
                    <a:pt x="25" y="621"/>
                    <a:pt x="52" y="612"/>
                  </a:cubicBezTo>
                  <a:cubicBezTo>
                    <a:pt x="76" y="594"/>
                    <a:pt x="62" y="604"/>
                    <a:pt x="92" y="584"/>
                  </a:cubicBezTo>
                  <a:cubicBezTo>
                    <a:pt x="96" y="581"/>
                    <a:pt x="104" y="576"/>
                    <a:pt x="104" y="576"/>
                  </a:cubicBezTo>
                  <a:cubicBezTo>
                    <a:pt x="93" y="531"/>
                    <a:pt x="41" y="514"/>
                    <a:pt x="0" y="508"/>
                  </a:cubicBezTo>
                  <a:cubicBezTo>
                    <a:pt x="23" y="473"/>
                    <a:pt x="93" y="474"/>
                    <a:pt x="128" y="472"/>
                  </a:cubicBezTo>
                  <a:cubicBezTo>
                    <a:pt x="111" y="404"/>
                    <a:pt x="49" y="371"/>
                    <a:pt x="28" y="308"/>
                  </a:cubicBezTo>
                  <a:cubicBezTo>
                    <a:pt x="41" y="288"/>
                    <a:pt x="48" y="292"/>
                    <a:pt x="72" y="296"/>
                  </a:cubicBezTo>
                  <a:cubicBezTo>
                    <a:pt x="96" y="312"/>
                    <a:pt x="116" y="335"/>
                    <a:pt x="144" y="344"/>
                  </a:cubicBezTo>
                  <a:cubicBezTo>
                    <a:pt x="164" y="371"/>
                    <a:pt x="163" y="382"/>
                    <a:pt x="176" y="344"/>
                  </a:cubicBezTo>
                  <a:cubicBezTo>
                    <a:pt x="169" y="298"/>
                    <a:pt x="158" y="251"/>
                    <a:pt x="132" y="212"/>
                  </a:cubicBezTo>
                  <a:cubicBezTo>
                    <a:pt x="125" y="185"/>
                    <a:pt x="121" y="158"/>
                    <a:pt x="112" y="132"/>
                  </a:cubicBezTo>
                  <a:cubicBezTo>
                    <a:pt x="152" y="106"/>
                    <a:pt x="181" y="205"/>
                    <a:pt x="200" y="224"/>
                  </a:cubicBezTo>
                  <a:cubicBezTo>
                    <a:pt x="213" y="237"/>
                    <a:pt x="230" y="248"/>
                    <a:pt x="240" y="264"/>
                  </a:cubicBezTo>
                  <a:cubicBezTo>
                    <a:pt x="245" y="272"/>
                    <a:pt x="251" y="280"/>
                    <a:pt x="256" y="288"/>
                  </a:cubicBezTo>
                  <a:cubicBezTo>
                    <a:pt x="259" y="293"/>
                    <a:pt x="258" y="304"/>
                    <a:pt x="264" y="304"/>
                  </a:cubicBezTo>
                  <a:cubicBezTo>
                    <a:pt x="269" y="304"/>
                    <a:pt x="261" y="293"/>
                    <a:pt x="260" y="288"/>
                  </a:cubicBezTo>
                  <a:cubicBezTo>
                    <a:pt x="264" y="224"/>
                    <a:pt x="263" y="23"/>
                    <a:pt x="284" y="16"/>
                  </a:cubicBezTo>
                  <a:cubicBezTo>
                    <a:pt x="308" y="48"/>
                    <a:pt x="300" y="75"/>
                    <a:pt x="312" y="112"/>
                  </a:cubicBezTo>
                  <a:cubicBezTo>
                    <a:pt x="320" y="136"/>
                    <a:pt x="333" y="160"/>
                    <a:pt x="348" y="180"/>
                  </a:cubicBezTo>
                  <a:cubicBezTo>
                    <a:pt x="355" y="200"/>
                    <a:pt x="364" y="222"/>
                    <a:pt x="376" y="240"/>
                  </a:cubicBezTo>
                  <a:cubicBezTo>
                    <a:pt x="381" y="231"/>
                    <a:pt x="382" y="220"/>
                    <a:pt x="388" y="212"/>
                  </a:cubicBezTo>
                  <a:cubicBezTo>
                    <a:pt x="421" y="162"/>
                    <a:pt x="382" y="234"/>
                    <a:pt x="408" y="188"/>
                  </a:cubicBezTo>
                  <a:cubicBezTo>
                    <a:pt x="421" y="165"/>
                    <a:pt x="425" y="143"/>
                    <a:pt x="440" y="120"/>
                  </a:cubicBezTo>
                  <a:cubicBezTo>
                    <a:pt x="450" y="105"/>
                    <a:pt x="458" y="90"/>
                    <a:pt x="468" y="76"/>
                  </a:cubicBezTo>
                  <a:cubicBezTo>
                    <a:pt x="474" y="68"/>
                    <a:pt x="484" y="52"/>
                    <a:pt x="484" y="52"/>
                  </a:cubicBezTo>
                  <a:cubicBezTo>
                    <a:pt x="490" y="28"/>
                    <a:pt x="486" y="41"/>
                    <a:pt x="496" y="12"/>
                  </a:cubicBezTo>
                  <a:cubicBezTo>
                    <a:pt x="497" y="8"/>
                    <a:pt x="500" y="0"/>
                    <a:pt x="500" y="0"/>
                  </a:cubicBezTo>
                  <a:cubicBezTo>
                    <a:pt x="512" y="17"/>
                    <a:pt x="511" y="36"/>
                    <a:pt x="516" y="56"/>
                  </a:cubicBezTo>
                  <a:cubicBezTo>
                    <a:pt x="519" y="117"/>
                    <a:pt x="518" y="179"/>
                    <a:pt x="524" y="240"/>
                  </a:cubicBezTo>
                  <a:cubicBezTo>
                    <a:pt x="525" y="251"/>
                    <a:pt x="535" y="221"/>
                    <a:pt x="540" y="212"/>
                  </a:cubicBezTo>
                  <a:cubicBezTo>
                    <a:pt x="549" y="197"/>
                    <a:pt x="556" y="179"/>
                    <a:pt x="564" y="164"/>
                  </a:cubicBezTo>
                  <a:cubicBezTo>
                    <a:pt x="593" y="107"/>
                    <a:pt x="619" y="55"/>
                    <a:pt x="688" y="44"/>
                  </a:cubicBezTo>
                  <a:cubicBezTo>
                    <a:pt x="696" y="76"/>
                    <a:pt x="673" y="140"/>
                    <a:pt x="652" y="168"/>
                  </a:cubicBezTo>
                  <a:cubicBezTo>
                    <a:pt x="643" y="204"/>
                    <a:pt x="637" y="223"/>
                    <a:pt x="644" y="272"/>
                  </a:cubicBezTo>
                  <a:cubicBezTo>
                    <a:pt x="645" y="277"/>
                    <a:pt x="655" y="270"/>
                    <a:pt x="660" y="268"/>
                  </a:cubicBezTo>
                  <a:cubicBezTo>
                    <a:pt x="686" y="257"/>
                    <a:pt x="700" y="247"/>
                    <a:pt x="724" y="232"/>
                  </a:cubicBezTo>
                  <a:cubicBezTo>
                    <a:pt x="746" y="218"/>
                    <a:pt x="821" y="197"/>
                    <a:pt x="848" y="192"/>
                  </a:cubicBezTo>
                  <a:cubicBezTo>
                    <a:pt x="859" y="195"/>
                    <a:pt x="871" y="194"/>
                    <a:pt x="880" y="200"/>
                  </a:cubicBezTo>
                  <a:cubicBezTo>
                    <a:pt x="881" y="201"/>
                    <a:pt x="866" y="234"/>
                    <a:pt x="864" y="236"/>
                  </a:cubicBezTo>
                  <a:cubicBezTo>
                    <a:pt x="845" y="259"/>
                    <a:pt x="812" y="273"/>
                    <a:pt x="792" y="296"/>
                  </a:cubicBezTo>
                  <a:cubicBezTo>
                    <a:pt x="774" y="316"/>
                    <a:pt x="767" y="337"/>
                    <a:pt x="756" y="360"/>
                  </a:cubicBezTo>
                  <a:cubicBezTo>
                    <a:pt x="842" y="389"/>
                    <a:pt x="744" y="359"/>
                    <a:pt x="964" y="372"/>
                  </a:cubicBezTo>
                  <a:cubicBezTo>
                    <a:pt x="978" y="373"/>
                    <a:pt x="1010" y="390"/>
                    <a:pt x="1024" y="396"/>
                  </a:cubicBezTo>
                  <a:cubicBezTo>
                    <a:pt x="993" y="406"/>
                    <a:pt x="964" y="416"/>
                    <a:pt x="932" y="424"/>
                  </a:cubicBezTo>
                  <a:cubicBezTo>
                    <a:pt x="921" y="427"/>
                    <a:pt x="900" y="432"/>
                    <a:pt x="900" y="432"/>
                  </a:cubicBezTo>
                  <a:cubicBezTo>
                    <a:pt x="872" y="451"/>
                    <a:pt x="881" y="440"/>
                    <a:pt x="868" y="460"/>
                  </a:cubicBezTo>
                  <a:cubicBezTo>
                    <a:pt x="866" y="469"/>
                    <a:pt x="854" y="480"/>
                    <a:pt x="860" y="488"/>
                  </a:cubicBezTo>
                  <a:cubicBezTo>
                    <a:pt x="866" y="496"/>
                    <a:pt x="879" y="491"/>
                    <a:pt x="888" y="496"/>
                  </a:cubicBezTo>
                  <a:cubicBezTo>
                    <a:pt x="912" y="509"/>
                    <a:pt x="937" y="521"/>
                    <a:pt x="960" y="536"/>
                  </a:cubicBezTo>
                  <a:cubicBezTo>
                    <a:pt x="994" y="559"/>
                    <a:pt x="1013" y="587"/>
                    <a:pt x="1044" y="608"/>
                  </a:cubicBezTo>
                  <a:cubicBezTo>
                    <a:pt x="1028" y="612"/>
                    <a:pt x="996" y="604"/>
                    <a:pt x="996" y="604"/>
                  </a:cubicBezTo>
                  <a:cubicBezTo>
                    <a:pt x="969" y="586"/>
                    <a:pt x="936" y="587"/>
                    <a:pt x="904" y="584"/>
                  </a:cubicBezTo>
                  <a:cubicBezTo>
                    <a:pt x="896" y="585"/>
                    <a:pt x="886" y="582"/>
                    <a:pt x="880" y="588"/>
                  </a:cubicBezTo>
                  <a:cubicBezTo>
                    <a:pt x="877" y="591"/>
                    <a:pt x="889" y="592"/>
                    <a:pt x="892" y="596"/>
                  </a:cubicBezTo>
                  <a:cubicBezTo>
                    <a:pt x="903" y="609"/>
                    <a:pt x="898" y="614"/>
                    <a:pt x="904" y="628"/>
                  </a:cubicBezTo>
                  <a:cubicBezTo>
                    <a:pt x="907" y="636"/>
                    <a:pt x="911" y="644"/>
                    <a:pt x="916" y="652"/>
                  </a:cubicBezTo>
                  <a:cubicBezTo>
                    <a:pt x="919" y="658"/>
                    <a:pt x="924" y="663"/>
                    <a:pt x="928" y="668"/>
                  </a:cubicBezTo>
                  <a:cubicBezTo>
                    <a:pt x="929" y="669"/>
                    <a:pt x="934" y="673"/>
                    <a:pt x="932" y="672"/>
                  </a:cubicBezTo>
                  <a:cubicBezTo>
                    <a:pt x="897" y="645"/>
                    <a:pt x="913" y="652"/>
                    <a:pt x="888" y="644"/>
                  </a:cubicBezTo>
                  <a:cubicBezTo>
                    <a:pt x="878" y="636"/>
                    <a:pt x="865" y="633"/>
                    <a:pt x="856" y="624"/>
                  </a:cubicBezTo>
                  <a:cubicBezTo>
                    <a:pt x="847" y="615"/>
                    <a:pt x="833" y="593"/>
                    <a:pt x="824" y="580"/>
                  </a:cubicBezTo>
                  <a:cubicBezTo>
                    <a:pt x="819" y="561"/>
                    <a:pt x="812" y="552"/>
                    <a:pt x="800" y="536"/>
                  </a:cubicBezTo>
                  <a:cubicBezTo>
                    <a:pt x="784" y="489"/>
                    <a:pt x="749" y="465"/>
                    <a:pt x="716" y="432"/>
                  </a:cubicBezTo>
                  <a:cubicBezTo>
                    <a:pt x="704" y="420"/>
                    <a:pt x="697" y="403"/>
                    <a:pt x="680" y="396"/>
                  </a:cubicBezTo>
                  <a:cubicBezTo>
                    <a:pt x="667" y="391"/>
                    <a:pt x="653" y="388"/>
                    <a:pt x="640" y="384"/>
                  </a:cubicBezTo>
                  <a:cubicBezTo>
                    <a:pt x="589" y="346"/>
                    <a:pt x="513" y="340"/>
                    <a:pt x="452" y="328"/>
                  </a:cubicBezTo>
                  <a:cubicBezTo>
                    <a:pt x="419" y="329"/>
                    <a:pt x="385" y="327"/>
                    <a:pt x="352" y="332"/>
                  </a:cubicBezTo>
                  <a:cubicBezTo>
                    <a:pt x="343" y="334"/>
                    <a:pt x="328" y="348"/>
                    <a:pt x="328" y="348"/>
                  </a:cubicBezTo>
                  <a:cubicBezTo>
                    <a:pt x="313" y="370"/>
                    <a:pt x="296" y="395"/>
                    <a:pt x="276" y="412"/>
                  </a:cubicBezTo>
                  <a:cubicBezTo>
                    <a:pt x="252" y="432"/>
                    <a:pt x="227" y="434"/>
                    <a:pt x="208" y="460"/>
                  </a:cubicBezTo>
                  <a:cubicBezTo>
                    <a:pt x="199" y="488"/>
                    <a:pt x="204" y="516"/>
                    <a:pt x="184" y="540"/>
                  </a:cubicBezTo>
                  <a:cubicBezTo>
                    <a:pt x="174" y="552"/>
                    <a:pt x="156" y="576"/>
                    <a:pt x="156" y="576"/>
                  </a:cubicBezTo>
                  <a:cubicBezTo>
                    <a:pt x="156" y="577"/>
                    <a:pt x="150" y="601"/>
                    <a:pt x="148" y="604"/>
                  </a:cubicBezTo>
                  <a:cubicBezTo>
                    <a:pt x="141" y="613"/>
                    <a:pt x="129" y="612"/>
                    <a:pt x="140" y="612"/>
                  </a:cubicBezTo>
                  <a:close/>
                </a:path>
              </a:pathLst>
            </a:custGeom>
            <a:solidFill>
              <a:srgbClr val="CC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7" name="Freeform 26">
              <a:extLst>
                <a:ext uri="{FF2B5EF4-FFF2-40B4-BE49-F238E27FC236}">
                  <a16:creationId xmlns:a16="http://schemas.microsoft.com/office/drawing/2014/main" id="{3D57DA57-0198-4A11-A25A-4866FC42EF68}"/>
                </a:ext>
              </a:extLst>
            </p:cNvPr>
            <p:cNvSpPr>
              <a:spLocks/>
            </p:cNvSpPr>
            <p:nvPr/>
          </p:nvSpPr>
          <p:spPr bwMode="auto">
            <a:xfrm>
              <a:off x="4996" y="1732"/>
              <a:ext cx="148" cy="32"/>
            </a:xfrm>
            <a:custGeom>
              <a:avLst/>
              <a:gdLst>
                <a:gd name="T0" fmla="*/ 0 w 148"/>
                <a:gd name="T1" fmla="*/ 16 h 32"/>
                <a:gd name="T2" fmla="*/ 36 w 148"/>
                <a:gd name="T3" fmla="*/ 28 h 32"/>
                <a:gd name="T4" fmla="*/ 48 w 148"/>
                <a:gd name="T5" fmla="*/ 32 h 32"/>
                <a:gd name="T6" fmla="*/ 120 w 148"/>
                <a:gd name="T7" fmla="*/ 28 h 32"/>
                <a:gd name="T8" fmla="*/ 148 w 148"/>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 h="32">
                  <a:moveTo>
                    <a:pt x="0" y="16"/>
                  </a:moveTo>
                  <a:cubicBezTo>
                    <a:pt x="12" y="20"/>
                    <a:pt x="24" y="24"/>
                    <a:pt x="36" y="28"/>
                  </a:cubicBezTo>
                  <a:cubicBezTo>
                    <a:pt x="40" y="29"/>
                    <a:pt x="48" y="32"/>
                    <a:pt x="48" y="32"/>
                  </a:cubicBezTo>
                  <a:cubicBezTo>
                    <a:pt x="72" y="31"/>
                    <a:pt x="96" y="32"/>
                    <a:pt x="120" y="28"/>
                  </a:cubicBezTo>
                  <a:cubicBezTo>
                    <a:pt x="131" y="26"/>
                    <a:pt x="137" y="5"/>
                    <a:pt x="148" y="0"/>
                  </a:cubicBezTo>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48" name="AutoShape 28">
            <a:extLst>
              <a:ext uri="{FF2B5EF4-FFF2-40B4-BE49-F238E27FC236}">
                <a16:creationId xmlns:a16="http://schemas.microsoft.com/office/drawing/2014/main" id="{578EB7EC-B2AB-48AF-A1E2-0BCDF640F6D2}"/>
              </a:ext>
            </a:extLst>
          </p:cNvPr>
          <p:cNvSpPr>
            <a:spLocks noChangeArrowheads="1"/>
          </p:cNvSpPr>
          <p:nvPr/>
        </p:nvSpPr>
        <p:spPr bwMode="auto">
          <a:xfrm>
            <a:off x="2333313" y="2961323"/>
            <a:ext cx="191646" cy="1560904"/>
          </a:xfrm>
          <a:prstGeom prst="upArrow">
            <a:avLst>
              <a:gd name="adj1" fmla="val 50000"/>
              <a:gd name="adj2" fmla="val 266912"/>
            </a:avLst>
          </a:prstGeom>
          <a:solidFill>
            <a:srgbClr val="FF0000"/>
          </a:solidFill>
          <a:ln w="12700">
            <a:solidFill>
              <a:srgbClr val="000000"/>
            </a:solidFill>
            <a:miter lim="800000"/>
            <a:headEn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0"/>
              </a:spcBef>
              <a:buFontTx/>
              <a:buNone/>
            </a:pPr>
            <a:endParaRPr lang="en-US" altLang="en-US" sz="2400"/>
          </a:p>
        </p:txBody>
      </p:sp>
      <p:sp>
        <p:nvSpPr>
          <p:cNvPr id="50" name="AutoShape 29">
            <a:extLst>
              <a:ext uri="{FF2B5EF4-FFF2-40B4-BE49-F238E27FC236}">
                <a16:creationId xmlns:a16="http://schemas.microsoft.com/office/drawing/2014/main" id="{E2496AEA-2DAF-4DE8-9E56-FD086EBDDD7F}"/>
              </a:ext>
            </a:extLst>
          </p:cNvPr>
          <p:cNvSpPr>
            <a:spLocks noChangeArrowheads="1"/>
          </p:cNvSpPr>
          <p:nvPr/>
        </p:nvSpPr>
        <p:spPr bwMode="auto">
          <a:xfrm rot="5400000">
            <a:off x="3329405" y="2019716"/>
            <a:ext cx="215900" cy="1824791"/>
          </a:xfrm>
          <a:prstGeom prst="upArrow">
            <a:avLst>
              <a:gd name="adj1" fmla="val 50000"/>
              <a:gd name="adj2" fmla="val 266912"/>
            </a:avLst>
          </a:prstGeom>
          <a:solidFill>
            <a:srgbClr val="FF0000"/>
          </a:solidFill>
          <a:ln w="12700">
            <a:solidFill>
              <a:srgbClr val="000000"/>
            </a:solidFill>
            <a:miter lim="800000"/>
            <a:headEn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0"/>
              </a:spcBef>
              <a:buFontTx/>
              <a:buNone/>
            </a:pPr>
            <a:endParaRPr lang="en-US" altLang="en-US" sz="2400"/>
          </a:p>
        </p:txBody>
      </p:sp>
      <p:sp>
        <p:nvSpPr>
          <p:cNvPr id="52" name="AutoShape 30">
            <a:extLst>
              <a:ext uri="{FF2B5EF4-FFF2-40B4-BE49-F238E27FC236}">
                <a16:creationId xmlns:a16="http://schemas.microsoft.com/office/drawing/2014/main" id="{9A127947-8E17-4A0A-AEFD-BFBDEC3F626D}"/>
              </a:ext>
            </a:extLst>
          </p:cNvPr>
          <p:cNvSpPr>
            <a:spLocks noChangeArrowheads="1"/>
          </p:cNvSpPr>
          <p:nvPr/>
        </p:nvSpPr>
        <p:spPr bwMode="auto">
          <a:xfrm rot="2942833">
            <a:off x="3386223" y="2487167"/>
            <a:ext cx="215900" cy="2498769"/>
          </a:xfrm>
          <a:prstGeom prst="upArrow">
            <a:avLst>
              <a:gd name="adj1" fmla="val 54160"/>
              <a:gd name="adj2" fmla="val 366912"/>
            </a:avLst>
          </a:prstGeom>
          <a:solidFill>
            <a:srgbClr val="3366FF"/>
          </a:solidFill>
          <a:ln w="12700">
            <a:solidFill>
              <a:srgbClr val="000000"/>
            </a:solidFill>
            <a:miter lim="800000"/>
            <a:headEn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0"/>
              </a:spcBef>
              <a:buFontTx/>
              <a:buNone/>
            </a:pPr>
            <a:endParaRPr lang="en-US" altLang="en-US" sz="2400"/>
          </a:p>
        </p:txBody>
      </p:sp>
      <p:sp>
        <p:nvSpPr>
          <p:cNvPr id="53" name="Text Box 77">
            <a:extLst>
              <a:ext uri="{FF2B5EF4-FFF2-40B4-BE49-F238E27FC236}">
                <a16:creationId xmlns:a16="http://schemas.microsoft.com/office/drawing/2014/main" id="{EE102C88-270A-4479-95AB-3209395D3723}"/>
              </a:ext>
            </a:extLst>
          </p:cNvPr>
          <p:cNvSpPr txBox="1">
            <a:spLocks noChangeArrowheads="1"/>
          </p:cNvSpPr>
          <p:nvPr/>
        </p:nvSpPr>
        <p:spPr bwMode="auto">
          <a:xfrm>
            <a:off x="2862786" y="2581870"/>
            <a:ext cx="935038" cy="36933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rgbClr val="00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50000"/>
              </a:spcBef>
              <a:buFontTx/>
              <a:buNone/>
            </a:pPr>
            <a:r>
              <a:rPr lang="en-GB" altLang="en-US" sz="1800" dirty="0">
                <a:solidFill>
                  <a:schemeClr val="tx1"/>
                </a:solidFill>
                <a:latin typeface="+mj-lt"/>
              </a:rPr>
              <a:t>10km</a:t>
            </a:r>
          </a:p>
        </p:txBody>
      </p:sp>
      <p:sp>
        <p:nvSpPr>
          <p:cNvPr id="54" name="Text Box 77">
            <a:extLst>
              <a:ext uri="{FF2B5EF4-FFF2-40B4-BE49-F238E27FC236}">
                <a16:creationId xmlns:a16="http://schemas.microsoft.com/office/drawing/2014/main" id="{A5F2F65B-6DD4-439D-9E85-134DD7306A0E}"/>
              </a:ext>
            </a:extLst>
          </p:cNvPr>
          <p:cNvSpPr txBox="1">
            <a:spLocks noChangeArrowheads="1"/>
          </p:cNvSpPr>
          <p:nvPr/>
        </p:nvSpPr>
        <p:spPr bwMode="auto">
          <a:xfrm>
            <a:off x="1694484" y="3054555"/>
            <a:ext cx="935038" cy="338554"/>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rgbClr val="00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50000"/>
              </a:spcBef>
              <a:buFontTx/>
              <a:buNone/>
            </a:pPr>
            <a:r>
              <a:rPr lang="en-GB" altLang="en-US" sz="1600" dirty="0">
                <a:solidFill>
                  <a:schemeClr val="tx1"/>
                </a:solidFill>
                <a:latin typeface="+mj-lt"/>
              </a:rPr>
              <a:t>10km</a:t>
            </a:r>
          </a:p>
        </p:txBody>
      </p:sp>
      <p:sp>
        <p:nvSpPr>
          <p:cNvPr id="55" name="Text Box 79">
            <a:extLst>
              <a:ext uri="{FF2B5EF4-FFF2-40B4-BE49-F238E27FC236}">
                <a16:creationId xmlns:a16="http://schemas.microsoft.com/office/drawing/2014/main" id="{F4E8FE05-445C-4CEA-A082-1A0AAB0CA045}"/>
              </a:ext>
            </a:extLst>
          </p:cNvPr>
          <p:cNvSpPr txBox="1">
            <a:spLocks noChangeArrowheads="1"/>
          </p:cNvSpPr>
          <p:nvPr/>
        </p:nvSpPr>
        <p:spPr bwMode="auto">
          <a:xfrm>
            <a:off x="3373610" y="3823614"/>
            <a:ext cx="976141" cy="36933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rgbClr val="00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50000"/>
              </a:spcBef>
              <a:buFontTx/>
              <a:buNone/>
            </a:pPr>
            <a:r>
              <a:rPr lang="en-GB" altLang="en-US" sz="1800" dirty="0">
                <a:solidFill>
                  <a:schemeClr val="tx1"/>
                </a:solidFill>
                <a:latin typeface="+mj-lt"/>
              </a:rPr>
              <a:t>14.1km</a:t>
            </a:r>
          </a:p>
        </p:txBody>
      </p:sp>
      <p:sp>
        <p:nvSpPr>
          <p:cNvPr id="56" name="Text Box 79">
            <a:extLst>
              <a:ext uri="{FF2B5EF4-FFF2-40B4-BE49-F238E27FC236}">
                <a16:creationId xmlns:a16="http://schemas.microsoft.com/office/drawing/2014/main" id="{549398B5-0AF6-4247-B14E-3353B2A7EACC}"/>
              </a:ext>
            </a:extLst>
          </p:cNvPr>
          <p:cNvSpPr txBox="1">
            <a:spLocks noChangeArrowheads="1"/>
          </p:cNvSpPr>
          <p:nvPr/>
        </p:nvSpPr>
        <p:spPr bwMode="auto">
          <a:xfrm>
            <a:off x="4797510" y="2859561"/>
            <a:ext cx="2571834" cy="92333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rgbClr val="00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50000"/>
              </a:spcBef>
              <a:buFontTx/>
              <a:buNone/>
            </a:pPr>
            <a:r>
              <a:rPr lang="en-GB" altLang="en-US" sz="1800" dirty="0">
                <a:solidFill>
                  <a:schemeClr val="tx1"/>
                </a:solidFill>
                <a:latin typeface="+mj-lt"/>
              </a:rPr>
              <a:t>He has been </a:t>
            </a:r>
            <a:r>
              <a:rPr lang="en-GB" altLang="en-US" sz="1800" b="1" dirty="0">
                <a:solidFill>
                  <a:schemeClr val="tx1"/>
                </a:solidFill>
                <a:latin typeface="+mj-lt"/>
              </a:rPr>
              <a:t>displaced </a:t>
            </a:r>
            <a:r>
              <a:rPr lang="en-GB" altLang="en-US" sz="1800" dirty="0">
                <a:solidFill>
                  <a:schemeClr val="tx1"/>
                </a:solidFill>
                <a:latin typeface="+mj-lt"/>
              </a:rPr>
              <a:t>14.1km North East </a:t>
            </a:r>
          </a:p>
        </p:txBody>
      </p:sp>
    </p:spTree>
    <p:extLst>
      <p:ext uri="{BB962C8B-B14F-4D97-AF65-F5344CB8AC3E}">
        <p14:creationId xmlns:p14="http://schemas.microsoft.com/office/powerpoint/2010/main" val="148115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fill="hold" nodeType="clickEffect">
                                  <p:stCondLst>
                                    <p:cond delay="0"/>
                                  </p:stCondLst>
                                  <p:childTnLst>
                                    <p:animMotion origin="layout" path="M -2.77778E-7 -4.69136E-6 L -2.77778E-7 -0.33333 " pathEditMode="relative" rAng="0" ptsTypes="AA">
                                      <p:cBhvr>
                                        <p:cTn id="6" dur="2000" fill="hold"/>
                                        <p:tgtEl>
                                          <p:spTgt spid="30"/>
                                        </p:tgtEl>
                                        <p:attrNameLst>
                                          <p:attrName>ppt_x</p:attrName>
                                          <p:attrName>ppt_y</p:attrName>
                                        </p:attrNameLst>
                                      </p:cBhvr>
                                      <p:rCtr x="0" y="-16667"/>
                                    </p:animMotion>
                                  </p:childTnLst>
                                </p:cTn>
                              </p:par>
                            </p:childTnLst>
                          </p:cTn>
                        </p:par>
                        <p:par>
                          <p:cTn id="7" fill="hold">
                            <p:stCondLst>
                              <p:cond delay="2000"/>
                            </p:stCondLst>
                            <p:childTnLst>
                              <p:par>
                                <p:cTn id="8" presetID="0" presetClass="path" presetSubtype="0" decel="50000" fill="hold" nodeType="afterEffect">
                                  <p:stCondLst>
                                    <p:cond delay="0"/>
                                  </p:stCondLst>
                                  <p:childTnLst>
                                    <p:animMotion origin="layout" path="M -2.77778E-7 -0.33333 L 0.2441 -0.33333 " pathEditMode="relative" rAng="0" ptsTypes="AA">
                                      <p:cBhvr>
                                        <p:cTn id="9" dur="2000" fill="hold"/>
                                        <p:tgtEl>
                                          <p:spTgt spid="30"/>
                                        </p:tgtEl>
                                        <p:attrNameLst>
                                          <p:attrName>ppt_x</p:attrName>
                                          <p:attrName>ppt_y</p:attrName>
                                        </p:attrNameLst>
                                      </p:cBhvr>
                                      <p:rCtr x="12205" y="0"/>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down)">
                                      <p:cBhvr>
                                        <p:cTn id="14" dur="500"/>
                                        <p:tgtEl>
                                          <p:spTgt spid="5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5" grpId="0"/>
      <p:bldP spid="5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BB80D8-26FE-43C9-9C72-A0DB9E3A0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730" y="0"/>
            <a:ext cx="5560541" cy="5143500"/>
          </a:xfrm>
          <a:prstGeom prst="rect">
            <a:avLst/>
          </a:prstGeom>
        </p:spPr>
      </p:pic>
    </p:spTree>
    <p:extLst>
      <p:ext uri="{BB962C8B-B14F-4D97-AF65-F5344CB8AC3E}">
        <p14:creationId xmlns:p14="http://schemas.microsoft.com/office/powerpoint/2010/main" val="3033114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EAEF6E-1ED7-48AB-BB81-3B1D211FDCD4}"/>
              </a:ext>
            </a:extLst>
          </p:cNvPr>
          <p:cNvSpPr/>
          <p:nvPr/>
        </p:nvSpPr>
        <p:spPr>
          <a:xfrm>
            <a:off x="1022350" y="3210980"/>
            <a:ext cx="177800"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Content Placeholder 2">
            <a:extLst>
              <a:ext uri="{FF2B5EF4-FFF2-40B4-BE49-F238E27FC236}">
                <a16:creationId xmlns:a16="http://schemas.microsoft.com/office/drawing/2014/main" id="{FEC3D256-DFD5-4E59-8B3C-80A66B5DD521}"/>
              </a:ext>
            </a:extLst>
          </p:cNvPr>
          <p:cNvSpPr txBox="1">
            <a:spLocks/>
          </p:cNvSpPr>
          <p:nvPr/>
        </p:nvSpPr>
        <p:spPr>
          <a:xfrm>
            <a:off x="342901" y="685799"/>
            <a:ext cx="8585200" cy="1517651"/>
          </a:xfrm>
          <a:prstGeom prst="rect">
            <a:avLst/>
          </a:prstGeom>
          <a:noFill/>
          <a:ln>
            <a:noFill/>
          </a:ln>
        </p:spPr>
        <p:txBody>
          <a:bodyPr spcFirstLastPara="1" wrap="square" lIns="91425" tIns="91425" rIns="91425" bIns="91425" anchor="ctr"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Century Gothic"/>
              <a:buNone/>
              <a:defRPr sz="1800" b="0" i="0" u="none" strike="noStrike" cap="none">
                <a:solidFill>
                  <a:srgbClr val="FFFFFF"/>
                </a:solidFill>
                <a:latin typeface="Century Gothic"/>
                <a:ea typeface="Century Gothic"/>
                <a:cs typeface="Century Gothic"/>
                <a:sym typeface="Century Gothic"/>
              </a:defRPr>
            </a:lvl1pPr>
            <a:lvl2pPr marL="914400" marR="0" lvl="1" indent="-317500" algn="l" rtl="0">
              <a:lnSpc>
                <a:spcPct val="115000"/>
              </a:lnSpc>
              <a:spcBef>
                <a:spcPts val="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2pPr>
            <a:lvl3pPr marL="1371600" marR="0" lvl="2"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3pPr>
            <a:lvl4pPr marL="1828800" marR="0" lvl="3"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4pPr>
            <a:lvl5pPr marL="2286000" marR="0" lvl="4"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5pPr>
            <a:lvl6pPr marL="2743200" marR="0" lvl="5"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6pPr>
            <a:lvl7pPr marL="3200400" marR="0" lvl="6"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7pPr>
            <a:lvl8pPr marL="3657600" marR="0" lvl="7"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8pPr>
            <a:lvl9pPr marL="4114800" marR="0" lvl="8" indent="-317500" algn="l" rtl="0">
              <a:lnSpc>
                <a:spcPct val="115000"/>
              </a:lnSpc>
              <a:spcBef>
                <a:spcPts val="1600"/>
              </a:spcBef>
              <a:spcAft>
                <a:spcPts val="160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9pPr>
          </a:lstStyle>
          <a:p>
            <a:r>
              <a:rPr lang="en-GB" sz="2000" b="1" dirty="0">
                <a:solidFill>
                  <a:schemeClr val="tx1"/>
                </a:solidFill>
              </a:rPr>
              <a:t>Distance</a:t>
            </a:r>
            <a:r>
              <a:rPr lang="en-GB" sz="2000" dirty="0">
                <a:solidFill>
                  <a:schemeClr val="tx1"/>
                </a:solidFill>
              </a:rPr>
              <a:t> is a </a:t>
            </a:r>
            <a:r>
              <a:rPr lang="en-GB" sz="2000" u="sng" dirty="0">
                <a:solidFill>
                  <a:schemeClr val="tx1"/>
                </a:solidFill>
              </a:rPr>
              <a:t>scalar quantity</a:t>
            </a:r>
            <a:r>
              <a:rPr lang="en-GB" sz="2000" dirty="0">
                <a:solidFill>
                  <a:schemeClr val="tx1"/>
                </a:solidFill>
              </a:rPr>
              <a:t> that refers to how much ground an object has covered during its motion</a:t>
            </a:r>
            <a:br>
              <a:rPr lang="en-GB" sz="2000" dirty="0">
                <a:solidFill>
                  <a:schemeClr val="tx1"/>
                </a:solidFill>
              </a:rPr>
            </a:br>
            <a:endParaRPr lang="en-GB" sz="2000" dirty="0">
              <a:solidFill>
                <a:schemeClr val="tx1"/>
              </a:solidFill>
            </a:endParaRPr>
          </a:p>
          <a:p>
            <a:r>
              <a:rPr lang="en-GB" sz="2000" b="1" dirty="0">
                <a:solidFill>
                  <a:schemeClr val="tx1"/>
                </a:solidFill>
              </a:rPr>
              <a:t>Displacement </a:t>
            </a:r>
            <a:r>
              <a:rPr lang="en-GB" sz="2000" dirty="0">
                <a:solidFill>
                  <a:schemeClr val="tx1"/>
                </a:solidFill>
              </a:rPr>
              <a:t>is a </a:t>
            </a:r>
            <a:r>
              <a:rPr lang="en-GB" sz="2000" u="sng" dirty="0">
                <a:solidFill>
                  <a:schemeClr val="tx1"/>
                </a:solidFill>
              </a:rPr>
              <a:t>vector quantity</a:t>
            </a:r>
            <a:r>
              <a:rPr lang="en-GB" sz="2000" dirty="0">
                <a:solidFill>
                  <a:schemeClr val="tx1"/>
                </a:solidFill>
              </a:rPr>
              <a:t> that refers to how far out of place an object is; it is the objects overall change in position</a:t>
            </a:r>
            <a:endParaRPr lang="en-GB" sz="2000" b="1" dirty="0">
              <a:solidFill>
                <a:schemeClr val="tx1"/>
              </a:solidFill>
            </a:endParaRPr>
          </a:p>
        </p:txBody>
      </p:sp>
      <p:sp>
        <p:nvSpPr>
          <p:cNvPr id="2" name="Rectangle 1">
            <a:extLst>
              <a:ext uri="{FF2B5EF4-FFF2-40B4-BE49-F238E27FC236}">
                <a16:creationId xmlns:a16="http://schemas.microsoft.com/office/drawing/2014/main" id="{FC29F7B2-4AEC-4967-BF26-6BB23AE08986}"/>
              </a:ext>
            </a:extLst>
          </p:cNvPr>
          <p:cNvSpPr/>
          <p:nvPr/>
        </p:nvSpPr>
        <p:spPr>
          <a:xfrm>
            <a:off x="1374776" y="2279362"/>
            <a:ext cx="6521450" cy="584775"/>
          </a:xfrm>
          <a:prstGeom prst="rect">
            <a:avLst/>
          </a:prstGeom>
        </p:spPr>
        <p:txBody>
          <a:bodyPr wrap="square">
            <a:spAutoFit/>
          </a:bodyPr>
          <a:lstStyle/>
          <a:p>
            <a:pPr marL="0" indent="0" algn="ctr">
              <a:buNone/>
            </a:pPr>
            <a:r>
              <a:rPr lang="en-GB" sz="1600" b="1" dirty="0">
                <a:solidFill>
                  <a:schemeClr val="tx1"/>
                </a:solidFill>
              </a:rPr>
              <a:t>Lieutenant Dan walks 4 meters East, 2 meters South, 4 meters West and finally, 2 meters North. </a:t>
            </a:r>
          </a:p>
        </p:txBody>
      </p:sp>
      <p:sp>
        <p:nvSpPr>
          <p:cNvPr id="49" name="TextBox 48">
            <a:extLst>
              <a:ext uri="{FF2B5EF4-FFF2-40B4-BE49-F238E27FC236}">
                <a16:creationId xmlns:a16="http://schemas.microsoft.com/office/drawing/2014/main" id="{C2AE407F-ADBE-4BAC-B4D4-6A15AAD10123}"/>
              </a:ext>
            </a:extLst>
          </p:cNvPr>
          <p:cNvSpPr txBox="1"/>
          <p:nvPr/>
        </p:nvSpPr>
        <p:spPr>
          <a:xfrm>
            <a:off x="5499100" y="3260460"/>
            <a:ext cx="3140128" cy="1200329"/>
          </a:xfrm>
          <a:prstGeom prst="rect">
            <a:avLst/>
          </a:prstGeom>
          <a:noFill/>
        </p:spPr>
        <p:txBody>
          <a:bodyPr wrap="square" rtlCol="0">
            <a:spAutoFit/>
          </a:bodyPr>
          <a:lstStyle/>
          <a:p>
            <a:r>
              <a:rPr lang="en-GB" sz="1800" b="1" dirty="0">
                <a:solidFill>
                  <a:srgbClr val="7030A0"/>
                </a:solidFill>
              </a:rPr>
              <a:t>What is the distance covered?</a:t>
            </a:r>
          </a:p>
          <a:p>
            <a:endParaRPr lang="en-GB" sz="1800" b="1" dirty="0">
              <a:solidFill>
                <a:srgbClr val="7030A0"/>
              </a:solidFill>
            </a:endParaRPr>
          </a:p>
          <a:p>
            <a:r>
              <a:rPr lang="en-GB" sz="1800" b="1" dirty="0">
                <a:solidFill>
                  <a:srgbClr val="00B050"/>
                </a:solidFill>
              </a:rPr>
              <a:t>What is the displacement?</a:t>
            </a:r>
          </a:p>
        </p:txBody>
      </p:sp>
      <p:cxnSp>
        <p:nvCxnSpPr>
          <p:cNvPr id="51" name="Straight Arrow Connector 50">
            <a:extLst>
              <a:ext uri="{FF2B5EF4-FFF2-40B4-BE49-F238E27FC236}">
                <a16:creationId xmlns:a16="http://schemas.microsoft.com/office/drawing/2014/main" id="{97906F7C-846C-48D5-9C60-C82E04B73D69}"/>
              </a:ext>
            </a:extLst>
          </p:cNvPr>
          <p:cNvCxnSpPr>
            <a:cxnSpLocks/>
          </p:cNvCxnSpPr>
          <p:nvPr/>
        </p:nvCxnSpPr>
        <p:spPr>
          <a:xfrm>
            <a:off x="1092919" y="3342572"/>
            <a:ext cx="28473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E413B21-C032-44A5-BC78-75FE8C463A68}"/>
              </a:ext>
            </a:extLst>
          </p:cNvPr>
          <p:cNvCxnSpPr/>
          <p:nvPr/>
        </p:nvCxnSpPr>
        <p:spPr>
          <a:xfrm>
            <a:off x="3940235" y="3351196"/>
            <a:ext cx="0" cy="14321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C06FE2D-2B50-4E2A-92DB-FBC3B40FE86A}"/>
              </a:ext>
            </a:extLst>
          </p:cNvPr>
          <p:cNvCxnSpPr>
            <a:cxnSpLocks/>
          </p:cNvCxnSpPr>
          <p:nvPr/>
        </p:nvCxnSpPr>
        <p:spPr>
          <a:xfrm flipH="1">
            <a:off x="1022350" y="4714750"/>
            <a:ext cx="29178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B9BDF3E-BC20-46DA-B96D-9837E012C350}"/>
              </a:ext>
            </a:extLst>
          </p:cNvPr>
          <p:cNvCxnSpPr/>
          <p:nvPr/>
        </p:nvCxnSpPr>
        <p:spPr>
          <a:xfrm flipH="1" flipV="1">
            <a:off x="1092918" y="3260460"/>
            <a:ext cx="17253" cy="14542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7959B55-032D-42E8-A2AA-21697C7DE296}"/>
              </a:ext>
            </a:extLst>
          </p:cNvPr>
          <p:cNvSpPr txBox="1"/>
          <p:nvPr/>
        </p:nvSpPr>
        <p:spPr>
          <a:xfrm>
            <a:off x="1994500" y="3026314"/>
            <a:ext cx="2139351" cy="369332"/>
          </a:xfrm>
          <a:prstGeom prst="rect">
            <a:avLst/>
          </a:prstGeom>
          <a:noFill/>
        </p:spPr>
        <p:txBody>
          <a:bodyPr wrap="square" rtlCol="0">
            <a:spAutoFit/>
          </a:bodyPr>
          <a:lstStyle/>
          <a:p>
            <a:r>
              <a:rPr lang="en-GB" dirty="0"/>
              <a:t>4m</a:t>
            </a:r>
          </a:p>
        </p:txBody>
      </p:sp>
      <p:sp>
        <p:nvSpPr>
          <p:cNvPr id="61" name="TextBox 60">
            <a:extLst>
              <a:ext uri="{FF2B5EF4-FFF2-40B4-BE49-F238E27FC236}">
                <a16:creationId xmlns:a16="http://schemas.microsoft.com/office/drawing/2014/main" id="{1B53A756-AA17-45A1-BCF4-C8C5FDC851D6}"/>
              </a:ext>
            </a:extLst>
          </p:cNvPr>
          <p:cNvSpPr txBox="1"/>
          <p:nvPr/>
        </p:nvSpPr>
        <p:spPr>
          <a:xfrm>
            <a:off x="3940235" y="3788881"/>
            <a:ext cx="2139351" cy="369332"/>
          </a:xfrm>
          <a:prstGeom prst="rect">
            <a:avLst/>
          </a:prstGeom>
          <a:noFill/>
        </p:spPr>
        <p:txBody>
          <a:bodyPr wrap="square" rtlCol="0">
            <a:spAutoFit/>
          </a:bodyPr>
          <a:lstStyle/>
          <a:p>
            <a:r>
              <a:rPr lang="en-GB" dirty="0"/>
              <a:t>2m</a:t>
            </a:r>
          </a:p>
        </p:txBody>
      </p:sp>
      <p:sp>
        <p:nvSpPr>
          <p:cNvPr id="62" name="TextBox 61">
            <a:extLst>
              <a:ext uri="{FF2B5EF4-FFF2-40B4-BE49-F238E27FC236}">
                <a16:creationId xmlns:a16="http://schemas.microsoft.com/office/drawing/2014/main" id="{CA330506-58B4-49A1-BB11-641BC7806F67}"/>
              </a:ext>
            </a:extLst>
          </p:cNvPr>
          <p:cNvSpPr txBox="1"/>
          <p:nvPr/>
        </p:nvSpPr>
        <p:spPr>
          <a:xfrm>
            <a:off x="2243048" y="4692252"/>
            <a:ext cx="2139351" cy="369332"/>
          </a:xfrm>
          <a:prstGeom prst="rect">
            <a:avLst/>
          </a:prstGeom>
          <a:noFill/>
        </p:spPr>
        <p:txBody>
          <a:bodyPr wrap="square" rtlCol="0">
            <a:spAutoFit/>
          </a:bodyPr>
          <a:lstStyle/>
          <a:p>
            <a:r>
              <a:rPr lang="en-GB" dirty="0"/>
              <a:t>4m</a:t>
            </a:r>
          </a:p>
        </p:txBody>
      </p:sp>
      <p:sp>
        <p:nvSpPr>
          <p:cNvPr id="63" name="TextBox 62">
            <a:extLst>
              <a:ext uri="{FF2B5EF4-FFF2-40B4-BE49-F238E27FC236}">
                <a16:creationId xmlns:a16="http://schemas.microsoft.com/office/drawing/2014/main" id="{776FA962-3321-4745-9FC2-8EBEA96EA322}"/>
              </a:ext>
            </a:extLst>
          </p:cNvPr>
          <p:cNvSpPr txBox="1"/>
          <p:nvPr/>
        </p:nvSpPr>
        <p:spPr>
          <a:xfrm>
            <a:off x="630807" y="3897068"/>
            <a:ext cx="2139351" cy="369332"/>
          </a:xfrm>
          <a:prstGeom prst="rect">
            <a:avLst/>
          </a:prstGeom>
          <a:noFill/>
        </p:spPr>
        <p:txBody>
          <a:bodyPr wrap="square" rtlCol="0">
            <a:spAutoFit/>
          </a:bodyPr>
          <a:lstStyle/>
          <a:p>
            <a:r>
              <a:rPr lang="en-GB" dirty="0"/>
              <a:t>2m</a:t>
            </a:r>
          </a:p>
        </p:txBody>
      </p:sp>
    </p:spTree>
    <p:extLst>
      <p:ext uri="{BB962C8B-B14F-4D97-AF65-F5344CB8AC3E}">
        <p14:creationId xmlns:p14="http://schemas.microsoft.com/office/powerpoint/2010/main" val="166936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ppt_x"/>
                                          </p:val>
                                        </p:tav>
                                        <p:tav tm="100000">
                                          <p:val>
                                            <p:strVal val="#ppt_x"/>
                                          </p:val>
                                        </p:tav>
                                      </p:tavLst>
                                    </p:anim>
                                    <p:anim calcmode="lin" valueType="num">
                                      <p:cBhvr additive="base">
                                        <p:cTn id="12"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circle(in)">
                                      <p:cBhvr>
                                        <p:cTn id="17" dur="2000"/>
                                        <p:tgtEl>
                                          <p:spTgt spid="57"/>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circle(in)">
                                      <p:cBhvr>
                                        <p:cTn id="20" dur="2000"/>
                                        <p:tgtEl>
                                          <p:spTgt spid="61"/>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wheel(1)">
                                      <p:cBhvr>
                                        <p:cTn id="25" dur="2000"/>
                                        <p:tgtEl>
                                          <p:spTgt spid="58"/>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wheel(1)">
                                      <p:cBhvr>
                                        <p:cTn id="28" dur="2000"/>
                                        <p:tgtEl>
                                          <p:spTgt spid="6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additive="base">
                                        <p:cTn id="33" dur="500" fill="hold"/>
                                        <p:tgtEl>
                                          <p:spTgt spid="59"/>
                                        </p:tgtEl>
                                        <p:attrNameLst>
                                          <p:attrName>ppt_x</p:attrName>
                                        </p:attrNameLst>
                                      </p:cBhvr>
                                      <p:tavLst>
                                        <p:tav tm="0">
                                          <p:val>
                                            <p:strVal val="#ppt_x"/>
                                          </p:val>
                                        </p:tav>
                                        <p:tav tm="100000">
                                          <p:val>
                                            <p:strVal val="#ppt_x"/>
                                          </p:val>
                                        </p:tav>
                                      </p:tavLst>
                                    </p:anim>
                                    <p:anim calcmode="lin" valueType="num">
                                      <p:cBhvr additive="base">
                                        <p:cTn id="34" dur="500" fill="hold"/>
                                        <p:tgtEl>
                                          <p:spTgt spid="5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ppt_x"/>
                                          </p:val>
                                        </p:tav>
                                        <p:tav tm="100000">
                                          <p:val>
                                            <p:strVal val="#ppt_x"/>
                                          </p:val>
                                        </p:tav>
                                      </p:tavLst>
                                    </p:anim>
                                    <p:anim calcmode="lin" valueType="num">
                                      <p:cBhvr additive="base">
                                        <p:cTn id="3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5347" y="105501"/>
            <a:ext cx="7886700" cy="994172"/>
          </a:xfrm>
        </p:spPr>
        <p:txBody>
          <a:bodyPr/>
          <a:lstStyle/>
          <a:p>
            <a:r>
              <a:rPr lang="en-GB" b="1" u="sng" dirty="0"/>
              <a:t>A tricky example</a:t>
            </a:r>
          </a:p>
        </p:txBody>
      </p:sp>
      <p:sp>
        <p:nvSpPr>
          <p:cNvPr id="3" name="Content Placeholder 2"/>
          <p:cNvSpPr>
            <a:spLocks noGrp="1"/>
          </p:cNvSpPr>
          <p:nvPr>
            <p:ph idx="1"/>
          </p:nvPr>
        </p:nvSpPr>
        <p:spPr>
          <a:xfrm>
            <a:off x="556774" y="732765"/>
            <a:ext cx="8122596" cy="3394472"/>
          </a:xfrm>
        </p:spPr>
        <p:txBody>
          <a:bodyPr>
            <a:normAutofit/>
          </a:bodyPr>
          <a:lstStyle/>
          <a:p>
            <a:pPr marL="0" indent="0">
              <a:buNone/>
            </a:pPr>
            <a:r>
              <a:rPr lang="en-GB" sz="2400" dirty="0"/>
              <a:t>Lieutenant Dan walks round a park, first walking north for 80m, then turning right and walking for 50m. </a:t>
            </a:r>
            <a:br>
              <a:rPr lang="en-GB" sz="2400" dirty="0"/>
            </a:br>
            <a:r>
              <a:rPr lang="en-GB" sz="2400" dirty="0"/>
              <a:t>He then turns right again, and after 10m takes a left turn and continues for 70m. How far has he travelled from his start point. </a:t>
            </a:r>
          </a:p>
        </p:txBody>
      </p:sp>
    </p:spTree>
    <p:extLst>
      <p:ext uri="{BB962C8B-B14F-4D97-AF65-F5344CB8AC3E}">
        <p14:creationId xmlns:p14="http://schemas.microsoft.com/office/powerpoint/2010/main" val="1860493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78"/>
        <p:cNvGrpSpPr/>
        <p:nvPr/>
      </p:nvGrpSpPr>
      <p:grpSpPr>
        <a:xfrm>
          <a:off x="0" y="0"/>
          <a:ext cx="0" cy="0"/>
          <a:chOff x="0" y="0"/>
          <a:chExt cx="0" cy="0"/>
        </a:xfrm>
      </p:grpSpPr>
      <p:sp>
        <p:nvSpPr>
          <p:cNvPr id="79" name="Google Shape;79;p14"/>
          <p:cNvSpPr txBox="1">
            <a:spLocks noGrp="1"/>
          </p:cNvSpPr>
          <p:nvPr>
            <p:ph type="body" idx="1"/>
          </p:nvPr>
        </p:nvSpPr>
        <p:spPr>
          <a:xfrm>
            <a:off x="586550" y="243050"/>
            <a:ext cx="79860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Do not delete this slide.</a:t>
            </a:r>
            <a:endParaRPr b="1"/>
          </a:p>
          <a:p>
            <a:pPr marL="0" lvl="0" indent="0" algn="l" rtl="0">
              <a:spcBef>
                <a:spcPts val="1600"/>
              </a:spcBef>
              <a:spcAft>
                <a:spcPts val="0"/>
              </a:spcAft>
              <a:buNone/>
            </a:pPr>
            <a:r>
              <a:rPr lang="en-GB"/>
              <a:t>This slide is designed so that you can copy the </a:t>
            </a:r>
            <a:r>
              <a:rPr lang="en-GB" b="1"/>
              <a:t>prompt box</a:t>
            </a:r>
            <a:r>
              <a:rPr lang="en-GB"/>
              <a:t> you need and insert it into your slides.</a:t>
            </a:r>
            <a:endParaRPr/>
          </a:p>
          <a:p>
            <a:pPr marL="0" lvl="0" indent="0" algn="l" rtl="0">
              <a:spcBef>
                <a:spcPts val="1600"/>
              </a:spcBef>
              <a:spcAft>
                <a:spcPts val="1600"/>
              </a:spcAft>
              <a:buNone/>
            </a:pPr>
            <a:r>
              <a:rPr lang="en-GB"/>
              <a:t>This slide is hidden and will not be included when presenting your lesson.</a:t>
            </a:r>
            <a:endParaRPr/>
          </a:p>
        </p:txBody>
      </p:sp>
      <p:graphicFrame>
        <p:nvGraphicFramePr>
          <p:cNvPr id="80" name="Google Shape;80;p14"/>
          <p:cNvGraphicFramePr/>
          <p:nvPr/>
        </p:nvGraphicFramePr>
        <p:xfrm>
          <a:off x="2040790" y="3654050"/>
          <a:ext cx="2134475" cy="738515"/>
        </p:xfrm>
        <a:graphic>
          <a:graphicData uri="http://schemas.openxmlformats.org/drawingml/2006/table">
            <a:tbl>
              <a:tblPr>
                <a:noFill/>
                <a:tableStyleId>{3F974EFC-B01F-4AD3-B987-93536E84DB40}</a:tableStyleId>
              </a:tblPr>
              <a:tblGrid>
                <a:gridCol w="2134475">
                  <a:extLst>
                    <a:ext uri="{9D8B030D-6E8A-4147-A177-3AD203B41FA5}">
                      <a16:colId xmlns:a16="http://schemas.microsoft.com/office/drawing/2014/main" val="20000"/>
                    </a:ext>
                  </a:extLst>
                </a:gridCol>
              </a:tblGrid>
              <a:tr h="3205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TEACHER CUE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88025">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1" name="Google Shape;81;p14"/>
          <p:cNvGraphicFramePr/>
          <p:nvPr/>
        </p:nvGraphicFramePr>
        <p:xfrm>
          <a:off x="2040800" y="2531575"/>
          <a:ext cx="2134475" cy="700980"/>
        </p:xfrm>
        <a:graphic>
          <a:graphicData uri="http://schemas.openxmlformats.org/drawingml/2006/table">
            <a:tbl>
              <a:tblPr>
                <a:noFill/>
                <a:tableStyleId>{3F974EFC-B01F-4AD3-B987-93536E84DB40}</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2" name="Google Shape;82;p14"/>
          <p:cNvGraphicFramePr/>
          <p:nvPr/>
        </p:nvGraphicFramePr>
        <p:xfrm>
          <a:off x="515700" y="2531575"/>
          <a:ext cx="1366300" cy="350490"/>
        </p:xfrm>
        <a:graphic>
          <a:graphicData uri="http://schemas.openxmlformats.org/drawingml/2006/table">
            <a:tbl>
              <a:tblPr>
                <a:noFill/>
                <a:tableStyleId>{3F974EFC-B01F-4AD3-B987-93536E84DB40}</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83" name="Google Shape;83;p14"/>
          <p:cNvGraphicFramePr/>
          <p:nvPr/>
        </p:nvGraphicFramePr>
        <p:xfrm>
          <a:off x="515700" y="3177225"/>
          <a:ext cx="1366300" cy="350490"/>
        </p:xfrm>
        <a:graphic>
          <a:graphicData uri="http://schemas.openxmlformats.org/drawingml/2006/table">
            <a:tbl>
              <a:tblPr>
                <a:noFill/>
                <a:tableStyleId>{3F974EFC-B01F-4AD3-B987-93536E84DB40}</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84" name="Google Shape;84;p14"/>
          <p:cNvGraphicFramePr/>
          <p:nvPr/>
        </p:nvGraphicFramePr>
        <p:xfrm>
          <a:off x="4439730" y="3654038"/>
          <a:ext cx="2134475" cy="868620"/>
        </p:xfrm>
        <a:graphic>
          <a:graphicData uri="http://schemas.openxmlformats.org/drawingml/2006/table">
            <a:tbl>
              <a:tblPr>
                <a:noFill/>
                <a:tableStyleId>{3F974EFC-B01F-4AD3-B987-93536E84DB40}</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5" name="Google Shape;85;p14"/>
          <p:cNvGraphicFramePr/>
          <p:nvPr/>
        </p:nvGraphicFramePr>
        <p:xfrm>
          <a:off x="6838660" y="2531563"/>
          <a:ext cx="2142625" cy="904280"/>
        </p:xfrm>
        <a:graphic>
          <a:graphicData uri="http://schemas.openxmlformats.org/drawingml/2006/table">
            <a:tbl>
              <a:tblPr>
                <a:noFill/>
                <a:tableStyleId>{3F974EFC-B01F-4AD3-B987-93536E84DB40}</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6" name="Google Shape;86;p14"/>
          <p:cNvGraphicFramePr/>
          <p:nvPr/>
        </p:nvGraphicFramePr>
        <p:xfrm>
          <a:off x="4439720" y="2531575"/>
          <a:ext cx="2134475" cy="700980"/>
        </p:xfrm>
        <a:graphic>
          <a:graphicData uri="http://schemas.openxmlformats.org/drawingml/2006/table">
            <a:tbl>
              <a:tblPr>
                <a:noFill/>
                <a:tableStyleId>{3F974EFC-B01F-4AD3-B987-93536E84DB40}</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7" name="Google Shape;87;p14"/>
          <p:cNvGraphicFramePr/>
          <p:nvPr/>
        </p:nvGraphicFramePr>
        <p:xfrm>
          <a:off x="6838650" y="3654050"/>
          <a:ext cx="2142625" cy="783840"/>
        </p:xfrm>
        <a:graphic>
          <a:graphicData uri="http://schemas.openxmlformats.org/drawingml/2006/table">
            <a:tbl>
              <a:tblPr>
                <a:noFill/>
                <a:tableStyleId>{3F974EFC-B01F-4AD3-B987-93536E84DB40}</a:tableStyleId>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8" name="Google Shape;88;p14"/>
          <p:cNvGraphicFramePr/>
          <p:nvPr/>
        </p:nvGraphicFramePr>
        <p:xfrm>
          <a:off x="515688" y="3822875"/>
          <a:ext cx="1366300" cy="350490"/>
        </p:xfrm>
        <a:graphic>
          <a:graphicData uri="http://schemas.openxmlformats.org/drawingml/2006/table">
            <a:tbl>
              <a:tblPr>
                <a:noFill/>
                <a:tableStyleId>{3F974EFC-B01F-4AD3-B987-93536E84DB40}</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GESTURE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033718" y="951570"/>
            <a:ext cx="0" cy="3564396"/>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65201" y="2301720"/>
            <a:ext cx="1068517" cy="553998"/>
          </a:xfrm>
          <a:prstGeom prst="rect">
            <a:avLst/>
          </a:prstGeom>
          <a:noFill/>
        </p:spPr>
        <p:txBody>
          <a:bodyPr wrap="square" rtlCol="0">
            <a:spAutoFit/>
          </a:bodyPr>
          <a:lstStyle/>
          <a:p>
            <a:r>
              <a:rPr lang="en-GB" sz="3000" dirty="0">
                <a:solidFill>
                  <a:schemeClr val="accent1"/>
                </a:solidFill>
              </a:rPr>
              <a:t>80m</a:t>
            </a:r>
          </a:p>
        </p:txBody>
      </p:sp>
      <p:cxnSp>
        <p:nvCxnSpPr>
          <p:cNvPr id="8" name="Straight Arrow Connector 7"/>
          <p:cNvCxnSpPr/>
          <p:nvPr/>
        </p:nvCxnSpPr>
        <p:spPr>
          <a:xfrm>
            <a:off x="2033718" y="951570"/>
            <a:ext cx="2261964"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73778" y="249493"/>
            <a:ext cx="1124726" cy="600164"/>
          </a:xfrm>
          <a:prstGeom prst="rect">
            <a:avLst/>
          </a:prstGeom>
          <a:noFill/>
        </p:spPr>
        <p:txBody>
          <a:bodyPr wrap="square" rtlCol="0">
            <a:spAutoFit/>
          </a:bodyPr>
          <a:lstStyle/>
          <a:p>
            <a:r>
              <a:rPr lang="en-GB" sz="3300" dirty="0">
                <a:solidFill>
                  <a:schemeClr val="accent1"/>
                </a:solidFill>
              </a:rPr>
              <a:t>50m</a:t>
            </a:r>
          </a:p>
        </p:txBody>
      </p:sp>
      <p:cxnSp>
        <p:nvCxnSpPr>
          <p:cNvPr id="11" name="Straight Arrow Connector 10"/>
          <p:cNvCxnSpPr/>
          <p:nvPr/>
        </p:nvCxnSpPr>
        <p:spPr>
          <a:xfrm>
            <a:off x="4252723" y="951570"/>
            <a:ext cx="0" cy="81009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5681" y="940874"/>
            <a:ext cx="1051009" cy="600164"/>
          </a:xfrm>
          <a:prstGeom prst="rect">
            <a:avLst/>
          </a:prstGeom>
          <a:noFill/>
        </p:spPr>
        <p:txBody>
          <a:bodyPr wrap="square" rtlCol="0">
            <a:spAutoFit/>
          </a:bodyPr>
          <a:lstStyle/>
          <a:p>
            <a:r>
              <a:rPr lang="en-GB" sz="3300" dirty="0">
                <a:solidFill>
                  <a:schemeClr val="accent1"/>
                </a:solidFill>
              </a:rPr>
              <a:t>10m</a:t>
            </a:r>
          </a:p>
        </p:txBody>
      </p:sp>
      <p:cxnSp>
        <p:nvCxnSpPr>
          <p:cNvPr id="14" name="Straight Arrow Connector 13"/>
          <p:cNvCxnSpPr/>
          <p:nvPr/>
        </p:nvCxnSpPr>
        <p:spPr>
          <a:xfrm>
            <a:off x="4295682" y="1761660"/>
            <a:ext cx="2922612"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917510" y="1161496"/>
            <a:ext cx="1051005" cy="600164"/>
          </a:xfrm>
          <a:prstGeom prst="rect">
            <a:avLst/>
          </a:prstGeom>
          <a:noFill/>
        </p:spPr>
        <p:txBody>
          <a:bodyPr wrap="square" rtlCol="0">
            <a:spAutoFit/>
          </a:bodyPr>
          <a:lstStyle/>
          <a:p>
            <a:r>
              <a:rPr lang="en-GB" sz="3300" dirty="0">
                <a:solidFill>
                  <a:schemeClr val="accent1"/>
                </a:solidFill>
              </a:rPr>
              <a:t>70m</a:t>
            </a:r>
          </a:p>
        </p:txBody>
      </p:sp>
      <p:pic>
        <p:nvPicPr>
          <p:cNvPr id="1026" name="Picture 2" descr="https://encrypted-tbn1.gstatic.com/images?q=tbn:ANd9GcTHidab9irRl2k0Q8nEQRLDwKX33Qod-qirmdBdXLK8ycvVOCzKaq8oXi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515" y="155099"/>
            <a:ext cx="892969" cy="87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8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3"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033718" y="951570"/>
            <a:ext cx="0" cy="3564396"/>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43000" y="2301720"/>
            <a:ext cx="890718" cy="461665"/>
          </a:xfrm>
          <a:prstGeom prst="rect">
            <a:avLst/>
          </a:prstGeom>
          <a:noFill/>
        </p:spPr>
        <p:txBody>
          <a:bodyPr wrap="square" rtlCol="0">
            <a:spAutoFit/>
          </a:bodyPr>
          <a:lstStyle/>
          <a:p>
            <a:r>
              <a:rPr lang="en-GB" sz="2400" dirty="0">
                <a:solidFill>
                  <a:schemeClr val="accent1"/>
                </a:solidFill>
              </a:rPr>
              <a:t>80m</a:t>
            </a:r>
          </a:p>
        </p:txBody>
      </p:sp>
      <p:cxnSp>
        <p:nvCxnSpPr>
          <p:cNvPr id="8" name="Straight Arrow Connector 7"/>
          <p:cNvCxnSpPr/>
          <p:nvPr/>
        </p:nvCxnSpPr>
        <p:spPr>
          <a:xfrm>
            <a:off x="2033718" y="951570"/>
            <a:ext cx="2261964"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73778" y="249493"/>
            <a:ext cx="976867" cy="523220"/>
          </a:xfrm>
          <a:prstGeom prst="rect">
            <a:avLst/>
          </a:prstGeom>
          <a:noFill/>
        </p:spPr>
        <p:txBody>
          <a:bodyPr wrap="square" rtlCol="0">
            <a:spAutoFit/>
          </a:bodyPr>
          <a:lstStyle/>
          <a:p>
            <a:r>
              <a:rPr lang="en-GB" sz="2800" dirty="0">
                <a:solidFill>
                  <a:schemeClr val="accent1"/>
                </a:solidFill>
              </a:rPr>
              <a:t>50m</a:t>
            </a:r>
          </a:p>
        </p:txBody>
      </p:sp>
      <p:cxnSp>
        <p:nvCxnSpPr>
          <p:cNvPr id="11" name="Straight Arrow Connector 10"/>
          <p:cNvCxnSpPr/>
          <p:nvPr/>
        </p:nvCxnSpPr>
        <p:spPr>
          <a:xfrm>
            <a:off x="4252723" y="951570"/>
            <a:ext cx="0" cy="81009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5682" y="940874"/>
            <a:ext cx="910360" cy="523220"/>
          </a:xfrm>
          <a:prstGeom prst="rect">
            <a:avLst/>
          </a:prstGeom>
          <a:noFill/>
        </p:spPr>
        <p:txBody>
          <a:bodyPr wrap="square" rtlCol="0">
            <a:spAutoFit/>
          </a:bodyPr>
          <a:lstStyle/>
          <a:p>
            <a:r>
              <a:rPr lang="en-GB" sz="2800" dirty="0">
                <a:solidFill>
                  <a:schemeClr val="accent1"/>
                </a:solidFill>
              </a:rPr>
              <a:t>10m</a:t>
            </a:r>
          </a:p>
        </p:txBody>
      </p:sp>
      <p:cxnSp>
        <p:nvCxnSpPr>
          <p:cNvPr id="14" name="Straight Arrow Connector 13"/>
          <p:cNvCxnSpPr/>
          <p:nvPr/>
        </p:nvCxnSpPr>
        <p:spPr>
          <a:xfrm>
            <a:off x="4295682" y="1761660"/>
            <a:ext cx="2922612"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03159" y="1184580"/>
            <a:ext cx="965355" cy="523220"/>
          </a:xfrm>
          <a:prstGeom prst="rect">
            <a:avLst/>
          </a:prstGeom>
          <a:noFill/>
        </p:spPr>
        <p:txBody>
          <a:bodyPr wrap="square" rtlCol="0">
            <a:spAutoFit/>
          </a:bodyPr>
          <a:lstStyle/>
          <a:p>
            <a:r>
              <a:rPr lang="en-GB" sz="2800" dirty="0">
                <a:solidFill>
                  <a:schemeClr val="accent1"/>
                </a:solidFill>
              </a:rPr>
              <a:t>70m</a:t>
            </a:r>
          </a:p>
        </p:txBody>
      </p:sp>
      <p:cxnSp>
        <p:nvCxnSpPr>
          <p:cNvPr id="17" name="Straight Arrow Connector 16"/>
          <p:cNvCxnSpPr/>
          <p:nvPr/>
        </p:nvCxnSpPr>
        <p:spPr>
          <a:xfrm>
            <a:off x="2033718" y="4515966"/>
            <a:ext cx="5184576" cy="0"/>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21" name="Picture 2" descr="https://encrypted-tbn1.gstatic.com/images?q=tbn:ANd9GcTHidab9irRl2k0Q8nEQRLDwKX33Qod-qirmdBdXLK8ycvVOCzKaq8oXi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515" y="155099"/>
            <a:ext cx="892969" cy="87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345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033718" y="951570"/>
            <a:ext cx="0" cy="3564396"/>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43000" y="2301721"/>
            <a:ext cx="1009291" cy="523220"/>
          </a:xfrm>
          <a:prstGeom prst="rect">
            <a:avLst/>
          </a:prstGeom>
          <a:noFill/>
        </p:spPr>
        <p:txBody>
          <a:bodyPr wrap="square" rtlCol="0">
            <a:spAutoFit/>
          </a:bodyPr>
          <a:lstStyle/>
          <a:p>
            <a:r>
              <a:rPr lang="en-GB" sz="2800" dirty="0">
                <a:solidFill>
                  <a:schemeClr val="accent1"/>
                </a:solidFill>
              </a:rPr>
              <a:t>80m</a:t>
            </a:r>
          </a:p>
        </p:txBody>
      </p:sp>
      <p:cxnSp>
        <p:nvCxnSpPr>
          <p:cNvPr id="8" name="Straight Arrow Connector 7"/>
          <p:cNvCxnSpPr/>
          <p:nvPr/>
        </p:nvCxnSpPr>
        <p:spPr>
          <a:xfrm>
            <a:off x="2033718" y="951570"/>
            <a:ext cx="2261964"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73778" y="249493"/>
            <a:ext cx="976867" cy="523220"/>
          </a:xfrm>
          <a:prstGeom prst="rect">
            <a:avLst/>
          </a:prstGeom>
          <a:noFill/>
        </p:spPr>
        <p:txBody>
          <a:bodyPr wrap="square" rtlCol="0">
            <a:spAutoFit/>
          </a:bodyPr>
          <a:lstStyle/>
          <a:p>
            <a:r>
              <a:rPr lang="en-GB" sz="2800" dirty="0">
                <a:solidFill>
                  <a:schemeClr val="accent1"/>
                </a:solidFill>
              </a:rPr>
              <a:t>50m</a:t>
            </a:r>
          </a:p>
        </p:txBody>
      </p:sp>
      <p:cxnSp>
        <p:nvCxnSpPr>
          <p:cNvPr id="11" name="Straight Arrow Connector 10"/>
          <p:cNvCxnSpPr/>
          <p:nvPr/>
        </p:nvCxnSpPr>
        <p:spPr>
          <a:xfrm>
            <a:off x="4252723" y="951570"/>
            <a:ext cx="0" cy="81009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5682" y="940874"/>
            <a:ext cx="962118" cy="523220"/>
          </a:xfrm>
          <a:prstGeom prst="rect">
            <a:avLst/>
          </a:prstGeom>
          <a:noFill/>
        </p:spPr>
        <p:txBody>
          <a:bodyPr wrap="square" rtlCol="0">
            <a:spAutoFit/>
          </a:bodyPr>
          <a:lstStyle/>
          <a:p>
            <a:r>
              <a:rPr lang="en-GB" sz="2800" dirty="0">
                <a:solidFill>
                  <a:schemeClr val="accent1"/>
                </a:solidFill>
              </a:rPr>
              <a:t>10m</a:t>
            </a:r>
          </a:p>
        </p:txBody>
      </p:sp>
      <p:cxnSp>
        <p:nvCxnSpPr>
          <p:cNvPr id="14" name="Straight Arrow Connector 13"/>
          <p:cNvCxnSpPr/>
          <p:nvPr/>
        </p:nvCxnSpPr>
        <p:spPr>
          <a:xfrm>
            <a:off x="4295682" y="1761660"/>
            <a:ext cx="2922612"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03159" y="1184580"/>
            <a:ext cx="965355" cy="523220"/>
          </a:xfrm>
          <a:prstGeom prst="rect">
            <a:avLst/>
          </a:prstGeom>
          <a:noFill/>
        </p:spPr>
        <p:txBody>
          <a:bodyPr wrap="square" rtlCol="0">
            <a:spAutoFit/>
          </a:bodyPr>
          <a:lstStyle/>
          <a:p>
            <a:r>
              <a:rPr lang="en-GB" sz="2800" dirty="0">
                <a:solidFill>
                  <a:schemeClr val="accent1"/>
                </a:solidFill>
              </a:rPr>
              <a:t>70m</a:t>
            </a:r>
          </a:p>
        </p:txBody>
      </p:sp>
      <p:cxnSp>
        <p:nvCxnSpPr>
          <p:cNvPr id="17" name="Straight Arrow Connector 16"/>
          <p:cNvCxnSpPr/>
          <p:nvPr/>
        </p:nvCxnSpPr>
        <p:spPr>
          <a:xfrm>
            <a:off x="2033718" y="4515966"/>
            <a:ext cx="5184576" cy="0"/>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52724" y="3938886"/>
            <a:ext cx="1160353" cy="523220"/>
          </a:xfrm>
          <a:prstGeom prst="rect">
            <a:avLst/>
          </a:prstGeom>
          <a:noFill/>
        </p:spPr>
        <p:txBody>
          <a:bodyPr wrap="square" rtlCol="0">
            <a:spAutoFit/>
          </a:bodyPr>
          <a:lstStyle/>
          <a:p>
            <a:r>
              <a:rPr lang="en-GB" sz="2800" dirty="0">
                <a:solidFill>
                  <a:srgbClr val="FF0000"/>
                </a:solidFill>
              </a:rPr>
              <a:t>120m</a:t>
            </a:r>
          </a:p>
        </p:txBody>
      </p:sp>
      <p:pic>
        <p:nvPicPr>
          <p:cNvPr id="21" name="Picture 2" descr="https://encrypted-tbn1.gstatic.com/images?q=tbn:ANd9GcTHidab9irRl2k0Q8nEQRLDwKX33Qod-qirmdBdXLK8ycvVOCzKaq8oXi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515" y="155099"/>
            <a:ext cx="892969" cy="87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639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033718" y="951570"/>
            <a:ext cx="0" cy="3564396"/>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43000" y="2301721"/>
            <a:ext cx="1086929" cy="523220"/>
          </a:xfrm>
          <a:prstGeom prst="rect">
            <a:avLst/>
          </a:prstGeom>
          <a:noFill/>
        </p:spPr>
        <p:txBody>
          <a:bodyPr wrap="square" rtlCol="0">
            <a:spAutoFit/>
          </a:bodyPr>
          <a:lstStyle/>
          <a:p>
            <a:r>
              <a:rPr lang="en-GB" sz="2800" dirty="0">
                <a:solidFill>
                  <a:schemeClr val="accent1"/>
                </a:solidFill>
              </a:rPr>
              <a:t>80m</a:t>
            </a:r>
          </a:p>
        </p:txBody>
      </p:sp>
      <p:cxnSp>
        <p:nvCxnSpPr>
          <p:cNvPr id="8" name="Straight Arrow Connector 7"/>
          <p:cNvCxnSpPr/>
          <p:nvPr/>
        </p:nvCxnSpPr>
        <p:spPr>
          <a:xfrm>
            <a:off x="2033718" y="951570"/>
            <a:ext cx="2261964"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73778" y="249493"/>
            <a:ext cx="976867" cy="523220"/>
          </a:xfrm>
          <a:prstGeom prst="rect">
            <a:avLst/>
          </a:prstGeom>
          <a:noFill/>
        </p:spPr>
        <p:txBody>
          <a:bodyPr wrap="square" rtlCol="0">
            <a:spAutoFit/>
          </a:bodyPr>
          <a:lstStyle/>
          <a:p>
            <a:r>
              <a:rPr lang="en-GB" sz="2800" dirty="0">
                <a:solidFill>
                  <a:schemeClr val="accent1"/>
                </a:solidFill>
              </a:rPr>
              <a:t>50m</a:t>
            </a:r>
          </a:p>
        </p:txBody>
      </p:sp>
      <p:cxnSp>
        <p:nvCxnSpPr>
          <p:cNvPr id="11" name="Straight Arrow Connector 10"/>
          <p:cNvCxnSpPr/>
          <p:nvPr/>
        </p:nvCxnSpPr>
        <p:spPr>
          <a:xfrm>
            <a:off x="4252723" y="951570"/>
            <a:ext cx="0" cy="81009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5682" y="940874"/>
            <a:ext cx="923300" cy="523220"/>
          </a:xfrm>
          <a:prstGeom prst="rect">
            <a:avLst/>
          </a:prstGeom>
          <a:noFill/>
        </p:spPr>
        <p:txBody>
          <a:bodyPr wrap="square" rtlCol="0">
            <a:spAutoFit/>
          </a:bodyPr>
          <a:lstStyle/>
          <a:p>
            <a:r>
              <a:rPr lang="en-GB" sz="2800" dirty="0">
                <a:solidFill>
                  <a:schemeClr val="accent1"/>
                </a:solidFill>
              </a:rPr>
              <a:t>10m</a:t>
            </a:r>
          </a:p>
        </p:txBody>
      </p:sp>
      <p:cxnSp>
        <p:nvCxnSpPr>
          <p:cNvPr id="14" name="Straight Arrow Connector 13"/>
          <p:cNvCxnSpPr/>
          <p:nvPr/>
        </p:nvCxnSpPr>
        <p:spPr>
          <a:xfrm>
            <a:off x="4295682" y="1761660"/>
            <a:ext cx="2922612"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03159" y="1184580"/>
            <a:ext cx="965355" cy="523220"/>
          </a:xfrm>
          <a:prstGeom prst="rect">
            <a:avLst/>
          </a:prstGeom>
          <a:noFill/>
        </p:spPr>
        <p:txBody>
          <a:bodyPr wrap="square" rtlCol="0">
            <a:spAutoFit/>
          </a:bodyPr>
          <a:lstStyle/>
          <a:p>
            <a:r>
              <a:rPr lang="en-GB" sz="2800" dirty="0">
                <a:solidFill>
                  <a:schemeClr val="accent1"/>
                </a:solidFill>
              </a:rPr>
              <a:t>70m</a:t>
            </a:r>
          </a:p>
        </p:txBody>
      </p:sp>
      <p:cxnSp>
        <p:nvCxnSpPr>
          <p:cNvPr id="12" name="Straight Arrow Connector 11"/>
          <p:cNvCxnSpPr/>
          <p:nvPr/>
        </p:nvCxnSpPr>
        <p:spPr>
          <a:xfrm flipV="1">
            <a:off x="7218294" y="1761660"/>
            <a:ext cx="0" cy="2754306"/>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033718" y="4515966"/>
            <a:ext cx="5184576" cy="0"/>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52723" y="3938886"/>
            <a:ext cx="1173293" cy="523220"/>
          </a:xfrm>
          <a:prstGeom prst="rect">
            <a:avLst/>
          </a:prstGeom>
          <a:noFill/>
        </p:spPr>
        <p:txBody>
          <a:bodyPr wrap="square" rtlCol="0">
            <a:spAutoFit/>
          </a:bodyPr>
          <a:lstStyle/>
          <a:p>
            <a:r>
              <a:rPr lang="en-GB" sz="2800" dirty="0">
                <a:solidFill>
                  <a:srgbClr val="FF0000"/>
                </a:solidFill>
              </a:rPr>
              <a:t>120m</a:t>
            </a:r>
          </a:p>
        </p:txBody>
      </p:sp>
      <p:pic>
        <p:nvPicPr>
          <p:cNvPr id="21" name="Picture 2" descr="https://encrypted-tbn1.gstatic.com/images?q=tbn:ANd9GcTHidab9irRl2k0Q8nEQRLDwKX33Qod-qirmdBdXLK8ycvVOCzKaq8oXi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515" y="155099"/>
            <a:ext cx="892969" cy="87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428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033718" y="951570"/>
            <a:ext cx="0" cy="3564396"/>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43000" y="2301721"/>
            <a:ext cx="1073989" cy="523220"/>
          </a:xfrm>
          <a:prstGeom prst="rect">
            <a:avLst/>
          </a:prstGeom>
          <a:noFill/>
        </p:spPr>
        <p:txBody>
          <a:bodyPr wrap="square" rtlCol="0">
            <a:spAutoFit/>
          </a:bodyPr>
          <a:lstStyle/>
          <a:p>
            <a:r>
              <a:rPr lang="en-GB" sz="2800" dirty="0">
                <a:solidFill>
                  <a:schemeClr val="accent1"/>
                </a:solidFill>
              </a:rPr>
              <a:t>80m</a:t>
            </a:r>
          </a:p>
        </p:txBody>
      </p:sp>
      <p:cxnSp>
        <p:nvCxnSpPr>
          <p:cNvPr id="8" name="Straight Arrow Connector 7"/>
          <p:cNvCxnSpPr/>
          <p:nvPr/>
        </p:nvCxnSpPr>
        <p:spPr>
          <a:xfrm>
            <a:off x="2033718" y="951570"/>
            <a:ext cx="2261964"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73778" y="249493"/>
            <a:ext cx="976867" cy="523220"/>
          </a:xfrm>
          <a:prstGeom prst="rect">
            <a:avLst/>
          </a:prstGeom>
          <a:noFill/>
        </p:spPr>
        <p:txBody>
          <a:bodyPr wrap="square" rtlCol="0">
            <a:spAutoFit/>
          </a:bodyPr>
          <a:lstStyle/>
          <a:p>
            <a:r>
              <a:rPr lang="en-GB" sz="2800" dirty="0">
                <a:solidFill>
                  <a:schemeClr val="accent1"/>
                </a:solidFill>
              </a:rPr>
              <a:t>50m</a:t>
            </a:r>
          </a:p>
        </p:txBody>
      </p:sp>
      <p:cxnSp>
        <p:nvCxnSpPr>
          <p:cNvPr id="11" name="Straight Arrow Connector 10"/>
          <p:cNvCxnSpPr/>
          <p:nvPr/>
        </p:nvCxnSpPr>
        <p:spPr>
          <a:xfrm>
            <a:off x="4252723" y="951570"/>
            <a:ext cx="0" cy="81009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5682" y="940874"/>
            <a:ext cx="951027" cy="523220"/>
          </a:xfrm>
          <a:prstGeom prst="rect">
            <a:avLst/>
          </a:prstGeom>
          <a:noFill/>
        </p:spPr>
        <p:txBody>
          <a:bodyPr wrap="square" rtlCol="0">
            <a:spAutoFit/>
          </a:bodyPr>
          <a:lstStyle/>
          <a:p>
            <a:r>
              <a:rPr lang="en-GB" sz="2800" dirty="0">
                <a:solidFill>
                  <a:schemeClr val="accent1"/>
                </a:solidFill>
              </a:rPr>
              <a:t>10m</a:t>
            </a:r>
          </a:p>
        </p:txBody>
      </p:sp>
      <p:cxnSp>
        <p:nvCxnSpPr>
          <p:cNvPr id="14" name="Straight Arrow Connector 13"/>
          <p:cNvCxnSpPr/>
          <p:nvPr/>
        </p:nvCxnSpPr>
        <p:spPr>
          <a:xfrm>
            <a:off x="4295682" y="1761660"/>
            <a:ext cx="2922612"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03159" y="1184580"/>
            <a:ext cx="965355" cy="523220"/>
          </a:xfrm>
          <a:prstGeom prst="rect">
            <a:avLst/>
          </a:prstGeom>
          <a:noFill/>
        </p:spPr>
        <p:txBody>
          <a:bodyPr wrap="square" rtlCol="0">
            <a:spAutoFit/>
          </a:bodyPr>
          <a:lstStyle/>
          <a:p>
            <a:r>
              <a:rPr lang="en-GB" sz="2800" dirty="0">
                <a:solidFill>
                  <a:schemeClr val="accent1"/>
                </a:solidFill>
              </a:rPr>
              <a:t>70m</a:t>
            </a:r>
          </a:p>
        </p:txBody>
      </p:sp>
      <p:cxnSp>
        <p:nvCxnSpPr>
          <p:cNvPr id="12" name="Straight Arrow Connector 11"/>
          <p:cNvCxnSpPr/>
          <p:nvPr/>
        </p:nvCxnSpPr>
        <p:spPr>
          <a:xfrm flipV="1">
            <a:off x="7218294" y="1761660"/>
            <a:ext cx="0" cy="2754306"/>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033718" y="4515966"/>
            <a:ext cx="5184576" cy="0"/>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52724" y="3938886"/>
            <a:ext cx="1225051" cy="523220"/>
          </a:xfrm>
          <a:prstGeom prst="rect">
            <a:avLst/>
          </a:prstGeom>
          <a:noFill/>
        </p:spPr>
        <p:txBody>
          <a:bodyPr wrap="square" rtlCol="0">
            <a:spAutoFit/>
          </a:bodyPr>
          <a:lstStyle/>
          <a:p>
            <a:r>
              <a:rPr lang="en-GB" sz="2800" dirty="0">
                <a:solidFill>
                  <a:srgbClr val="FF0000"/>
                </a:solidFill>
              </a:rPr>
              <a:t>120m</a:t>
            </a:r>
          </a:p>
        </p:txBody>
      </p:sp>
      <p:pic>
        <p:nvPicPr>
          <p:cNvPr id="21" name="Picture 2" descr="https://encrypted-tbn1.gstatic.com/images?q=tbn:ANd9GcTHidab9irRl2k0Q8nEQRLDwKX33Qod-qirmdBdXLK8ycvVOCzKaq8oXi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515" y="155099"/>
            <a:ext cx="892969" cy="878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241211" y="2850273"/>
            <a:ext cx="963450" cy="523220"/>
          </a:xfrm>
          <a:prstGeom prst="rect">
            <a:avLst/>
          </a:prstGeom>
          <a:noFill/>
        </p:spPr>
        <p:txBody>
          <a:bodyPr wrap="square" rtlCol="0">
            <a:spAutoFit/>
          </a:bodyPr>
          <a:lstStyle/>
          <a:p>
            <a:r>
              <a:rPr lang="en-GB" sz="2800" dirty="0">
                <a:solidFill>
                  <a:srgbClr val="FF0000"/>
                </a:solidFill>
              </a:rPr>
              <a:t>70m</a:t>
            </a:r>
          </a:p>
        </p:txBody>
      </p:sp>
    </p:spTree>
    <p:extLst>
      <p:ext uri="{BB962C8B-B14F-4D97-AF65-F5344CB8AC3E}">
        <p14:creationId xmlns:p14="http://schemas.microsoft.com/office/powerpoint/2010/main" val="1223704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033718" y="951570"/>
            <a:ext cx="0" cy="3564396"/>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43000" y="2301721"/>
            <a:ext cx="1073989" cy="523220"/>
          </a:xfrm>
          <a:prstGeom prst="rect">
            <a:avLst/>
          </a:prstGeom>
          <a:noFill/>
        </p:spPr>
        <p:txBody>
          <a:bodyPr wrap="square" rtlCol="0">
            <a:spAutoFit/>
          </a:bodyPr>
          <a:lstStyle/>
          <a:p>
            <a:r>
              <a:rPr lang="en-GB" sz="2800" dirty="0">
                <a:solidFill>
                  <a:schemeClr val="accent1"/>
                </a:solidFill>
              </a:rPr>
              <a:t>80m</a:t>
            </a:r>
          </a:p>
        </p:txBody>
      </p:sp>
      <p:cxnSp>
        <p:nvCxnSpPr>
          <p:cNvPr id="8" name="Straight Arrow Connector 7"/>
          <p:cNvCxnSpPr/>
          <p:nvPr/>
        </p:nvCxnSpPr>
        <p:spPr>
          <a:xfrm>
            <a:off x="2033718" y="951570"/>
            <a:ext cx="2261964"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73778" y="249493"/>
            <a:ext cx="976867" cy="523220"/>
          </a:xfrm>
          <a:prstGeom prst="rect">
            <a:avLst/>
          </a:prstGeom>
          <a:noFill/>
        </p:spPr>
        <p:txBody>
          <a:bodyPr wrap="square" rtlCol="0">
            <a:spAutoFit/>
          </a:bodyPr>
          <a:lstStyle/>
          <a:p>
            <a:r>
              <a:rPr lang="en-GB" sz="2800" dirty="0">
                <a:solidFill>
                  <a:schemeClr val="accent1"/>
                </a:solidFill>
              </a:rPr>
              <a:t>50m</a:t>
            </a:r>
          </a:p>
        </p:txBody>
      </p:sp>
      <p:cxnSp>
        <p:nvCxnSpPr>
          <p:cNvPr id="11" name="Straight Arrow Connector 10"/>
          <p:cNvCxnSpPr/>
          <p:nvPr/>
        </p:nvCxnSpPr>
        <p:spPr>
          <a:xfrm>
            <a:off x="4252723" y="951570"/>
            <a:ext cx="0" cy="81009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5682" y="940874"/>
            <a:ext cx="951027" cy="523220"/>
          </a:xfrm>
          <a:prstGeom prst="rect">
            <a:avLst/>
          </a:prstGeom>
          <a:noFill/>
        </p:spPr>
        <p:txBody>
          <a:bodyPr wrap="square" rtlCol="0">
            <a:spAutoFit/>
          </a:bodyPr>
          <a:lstStyle/>
          <a:p>
            <a:r>
              <a:rPr lang="en-GB" sz="2800" dirty="0">
                <a:solidFill>
                  <a:schemeClr val="accent1"/>
                </a:solidFill>
              </a:rPr>
              <a:t>10m</a:t>
            </a:r>
          </a:p>
        </p:txBody>
      </p:sp>
      <p:cxnSp>
        <p:nvCxnSpPr>
          <p:cNvPr id="14" name="Straight Arrow Connector 13"/>
          <p:cNvCxnSpPr/>
          <p:nvPr/>
        </p:nvCxnSpPr>
        <p:spPr>
          <a:xfrm>
            <a:off x="4295682" y="1761660"/>
            <a:ext cx="2922612"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03159" y="1184580"/>
            <a:ext cx="965355" cy="523220"/>
          </a:xfrm>
          <a:prstGeom prst="rect">
            <a:avLst/>
          </a:prstGeom>
          <a:noFill/>
        </p:spPr>
        <p:txBody>
          <a:bodyPr wrap="square" rtlCol="0">
            <a:spAutoFit/>
          </a:bodyPr>
          <a:lstStyle/>
          <a:p>
            <a:r>
              <a:rPr lang="en-GB" sz="2800" dirty="0">
                <a:solidFill>
                  <a:schemeClr val="accent1"/>
                </a:solidFill>
              </a:rPr>
              <a:t>70m</a:t>
            </a:r>
          </a:p>
        </p:txBody>
      </p:sp>
      <p:cxnSp>
        <p:nvCxnSpPr>
          <p:cNvPr id="12" name="Straight Arrow Connector 11"/>
          <p:cNvCxnSpPr/>
          <p:nvPr/>
        </p:nvCxnSpPr>
        <p:spPr>
          <a:xfrm flipV="1">
            <a:off x="7218294" y="1761660"/>
            <a:ext cx="0" cy="2754306"/>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033718" y="4515966"/>
            <a:ext cx="5184576" cy="0"/>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52724" y="3938886"/>
            <a:ext cx="1225051" cy="523220"/>
          </a:xfrm>
          <a:prstGeom prst="rect">
            <a:avLst/>
          </a:prstGeom>
          <a:noFill/>
        </p:spPr>
        <p:txBody>
          <a:bodyPr wrap="square" rtlCol="0">
            <a:spAutoFit/>
          </a:bodyPr>
          <a:lstStyle/>
          <a:p>
            <a:r>
              <a:rPr lang="en-GB" sz="2800" dirty="0">
                <a:solidFill>
                  <a:srgbClr val="FF0000"/>
                </a:solidFill>
              </a:rPr>
              <a:t>120m</a:t>
            </a:r>
          </a:p>
        </p:txBody>
      </p:sp>
      <p:pic>
        <p:nvPicPr>
          <p:cNvPr id="21" name="Picture 2" descr="https://encrypted-tbn1.gstatic.com/images?q=tbn:ANd9GcTHidab9irRl2k0Q8nEQRLDwKX33Qod-qirmdBdXLK8ycvVOCzKaq8oXi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515" y="155099"/>
            <a:ext cx="892969" cy="878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241211" y="2850273"/>
            <a:ext cx="963450" cy="523220"/>
          </a:xfrm>
          <a:prstGeom prst="rect">
            <a:avLst/>
          </a:prstGeom>
          <a:noFill/>
        </p:spPr>
        <p:txBody>
          <a:bodyPr wrap="square" rtlCol="0">
            <a:spAutoFit/>
          </a:bodyPr>
          <a:lstStyle/>
          <a:p>
            <a:r>
              <a:rPr lang="en-GB" sz="2800" dirty="0">
                <a:solidFill>
                  <a:srgbClr val="FF0000"/>
                </a:solidFill>
              </a:rPr>
              <a:t>70m</a:t>
            </a:r>
          </a:p>
        </p:txBody>
      </p:sp>
      <p:cxnSp>
        <p:nvCxnSpPr>
          <p:cNvPr id="15" name="Straight Arrow Connector 14"/>
          <p:cNvCxnSpPr/>
          <p:nvPr/>
        </p:nvCxnSpPr>
        <p:spPr>
          <a:xfrm flipV="1">
            <a:off x="2033718" y="1761660"/>
            <a:ext cx="5184576" cy="2754306"/>
          </a:xfrm>
          <a:prstGeom prst="straightConnector1">
            <a:avLst/>
          </a:prstGeom>
          <a:ln w="76200">
            <a:solidFill>
              <a:srgbClr val="92D050"/>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320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033718" y="951570"/>
            <a:ext cx="0" cy="3564396"/>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43000" y="2301721"/>
            <a:ext cx="1073989" cy="523220"/>
          </a:xfrm>
          <a:prstGeom prst="rect">
            <a:avLst/>
          </a:prstGeom>
          <a:noFill/>
        </p:spPr>
        <p:txBody>
          <a:bodyPr wrap="square" rtlCol="0">
            <a:spAutoFit/>
          </a:bodyPr>
          <a:lstStyle/>
          <a:p>
            <a:r>
              <a:rPr lang="en-GB" sz="2800" dirty="0">
                <a:solidFill>
                  <a:schemeClr val="accent1"/>
                </a:solidFill>
              </a:rPr>
              <a:t>80m</a:t>
            </a:r>
          </a:p>
        </p:txBody>
      </p:sp>
      <p:cxnSp>
        <p:nvCxnSpPr>
          <p:cNvPr id="8" name="Straight Arrow Connector 7"/>
          <p:cNvCxnSpPr/>
          <p:nvPr/>
        </p:nvCxnSpPr>
        <p:spPr>
          <a:xfrm>
            <a:off x="2033718" y="951570"/>
            <a:ext cx="2261964"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73778" y="249493"/>
            <a:ext cx="976867" cy="523220"/>
          </a:xfrm>
          <a:prstGeom prst="rect">
            <a:avLst/>
          </a:prstGeom>
          <a:noFill/>
        </p:spPr>
        <p:txBody>
          <a:bodyPr wrap="square" rtlCol="0">
            <a:spAutoFit/>
          </a:bodyPr>
          <a:lstStyle/>
          <a:p>
            <a:r>
              <a:rPr lang="en-GB" sz="2800" dirty="0">
                <a:solidFill>
                  <a:schemeClr val="accent1"/>
                </a:solidFill>
              </a:rPr>
              <a:t>50m</a:t>
            </a:r>
          </a:p>
        </p:txBody>
      </p:sp>
      <p:cxnSp>
        <p:nvCxnSpPr>
          <p:cNvPr id="11" name="Straight Arrow Connector 10"/>
          <p:cNvCxnSpPr/>
          <p:nvPr/>
        </p:nvCxnSpPr>
        <p:spPr>
          <a:xfrm>
            <a:off x="4252723" y="951570"/>
            <a:ext cx="0" cy="81009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5682" y="940874"/>
            <a:ext cx="951027" cy="523220"/>
          </a:xfrm>
          <a:prstGeom prst="rect">
            <a:avLst/>
          </a:prstGeom>
          <a:noFill/>
        </p:spPr>
        <p:txBody>
          <a:bodyPr wrap="square" rtlCol="0">
            <a:spAutoFit/>
          </a:bodyPr>
          <a:lstStyle/>
          <a:p>
            <a:r>
              <a:rPr lang="en-GB" sz="2800" dirty="0">
                <a:solidFill>
                  <a:schemeClr val="accent1"/>
                </a:solidFill>
              </a:rPr>
              <a:t>10m</a:t>
            </a:r>
          </a:p>
        </p:txBody>
      </p:sp>
      <p:cxnSp>
        <p:nvCxnSpPr>
          <p:cNvPr id="14" name="Straight Arrow Connector 13"/>
          <p:cNvCxnSpPr/>
          <p:nvPr/>
        </p:nvCxnSpPr>
        <p:spPr>
          <a:xfrm>
            <a:off x="4295682" y="1761660"/>
            <a:ext cx="2922612"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03159" y="1184580"/>
            <a:ext cx="965355" cy="523220"/>
          </a:xfrm>
          <a:prstGeom prst="rect">
            <a:avLst/>
          </a:prstGeom>
          <a:noFill/>
        </p:spPr>
        <p:txBody>
          <a:bodyPr wrap="square" rtlCol="0">
            <a:spAutoFit/>
          </a:bodyPr>
          <a:lstStyle/>
          <a:p>
            <a:r>
              <a:rPr lang="en-GB" sz="2800" dirty="0">
                <a:solidFill>
                  <a:schemeClr val="accent1"/>
                </a:solidFill>
              </a:rPr>
              <a:t>70m</a:t>
            </a:r>
          </a:p>
        </p:txBody>
      </p:sp>
      <p:cxnSp>
        <p:nvCxnSpPr>
          <p:cNvPr id="12" name="Straight Arrow Connector 11"/>
          <p:cNvCxnSpPr/>
          <p:nvPr/>
        </p:nvCxnSpPr>
        <p:spPr>
          <a:xfrm flipV="1">
            <a:off x="7218294" y="1761660"/>
            <a:ext cx="0" cy="2754306"/>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033718" y="4515966"/>
            <a:ext cx="5184576" cy="0"/>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52724" y="3938886"/>
            <a:ext cx="1225051" cy="523220"/>
          </a:xfrm>
          <a:prstGeom prst="rect">
            <a:avLst/>
          </a:prstGeom>
          <a:noFill/>
        </p:spPr>
        <p:txBody>
          <a:bodyPr wrap="square" rtlCol="0">
            <a:spAutoFit/>
          </a:bodyPr>
          <a:lstStyle/>
          <a:p>
            <a:r>
              <a:rPr lang="en-GB" sz="2800" dirty="0">
                <a:solidFill>
                  <a:srgbClr val="FF0000"/>
                </a:solidFill>
              </a:rPr>
              <a:t>120m</a:t>
            </a:r>
          </a:p>
        </p:txBody>
      </p:sp>
      <p:pic>
        <p:nvPicPr>
          <p:cNvPr id="21" name="Picture 2" descr="https://encrypted-tbn1.gstatic.com/images?q=tbn:ANd9GcTHidab9irRl2k0Q8nEQRLDwKX33Qod-qirmdBdXLK8ycvVOCzKaq8oXi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515" y="155099"/>
            <a:ext cx="892969" cy="878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241211" y="2850273"/>
            <a:ext cx="963450" cy="523220"/>
          </a:xfrm>
          <a:prstGeom prst="rect">
            <a:avLst/>
          </a:prstGeom>
          <a:noFill/>
        </p:spPr>
        <p:txBody>
          <a:bodyPr wrap="square" rtlCol="0">
            <a:spAutoFit/>
          </a:bodyPr>
          <a:lstStyle/>
          <a:p>
            <a:r>
              <a:rPr lang="en-GB" sz="2800" dirty="0">
                <a:solidFill>
                  <a:srgbClr val="FF0000"/>
                </a:solidFill>
              </a:rPr>
              <a:t>70m</a:t>
            </a:r>
          </a:p>
        </p:txBody>
      </p:sp>
      <p:cxnSp>
        <p:nvCxnSpPr>
          <p:cNvPr id="15" name="Straight Arrow Connector 14"/>
          <p:cNvCxnSpPr/>
          <p:nvPr/>
        </p:nvCxnSpPr>
        <p:spPr>
          <a:xfrm flipV="1">
            <a:off x="2033718" y="1761660"/>
            <a:ext cx="5184576" cy="2754306"/>
          </a:xfrm>
          <a:prstGeom prst="straightConnector1">
            <a:avLst/>
          </a:prstGeom>
          <a:ln w="76200">
            <a:solidFill>
              <a:srgbClr val="92D05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9923568">
            <a:off x="2573777" y="2588663"/>
            <a:ext cx="3253367" cy="523220"/>
          </a:xfrm>
          <a:prstGeom prst="rect">
            <a:avLst/>
          </a:prstGeom>
          <a:noFill/>
        </p:spPr>
        <p:txBody>
          <a:bodyPr wrap="square" rtlCol="0">
            <a:spAutoFit/>
          </a:bodyPr>
          <a:lstStyle/>
          <a:p>
            <a:r>
              <a:rPr lang="en-GB" sz="2800" dirty="0">
                <a:solidFill>
                  <a:srgbClr val="92D050"/>
                </a:solidFill>
              </a:rPr>
              <a:t>120</a:t>
            </a:r>
            <a:r>
              <a:rPr lang="en-GB" sz="2800" baseline="30000" dirty="0">
                <a:solidFill>
                  <a:srgbClr val="92D050"/>
                </a:solidFill>
              </a:rPr>
              <a:t>2</a:t>
            </a:r>
            <a:r>
              <a:rPr lang="en-GB" sz="2800" dirty="0">
                <a:solidFill>
                  <a:srgbClr val="92D050"/>
                </a:solidFill>
              </a:rPr>
              <a:t> + 70</a:t>
            </a:r>
            <a:r>
              <a:rPr lang="en-GB" sz="2800" baseline="30000" dirty="0">
                <a:solidFill>
                  <a:srgbClr val="92D050"/>
                </a:solidFill>
              </a:rPr>
              <a:t>2</a:t>
            </a:r>
            <a:r>
              <a:rPr lang="en-GB" sz="2800" dirty="0">
                <a:solidFill>
                  <a:srgbClr val="92D050"/>
                </a:solidFill>
              </a:rPr>
              <a:t> = x</a:t>
            </a:r>
            <a:r>
              <a:rPr lang="en-GB" sz="2800" baseline="30000" dirty="0">
                <a:solidFill>
                  <a:srgbClr val="92D050"/>
                </a:solidFill>
              </a:rPr>
              <a:t>2</a:t>
            </a:r>
            <a:endParaRPr lang="en-GB" sz="2800" dirty="0">
              <a:solidFill>
                <a:srgbClr val="92D050"/>
              </a:solidFill>
            </a:endParaRPr>
          </a:p>
        </p:txBody>
      </p:sp>
    </p:spTree>
    <p:extLst>
      <p:ext uri="{BB962C8B-B14F-4D97-AF65-F5344CB8AC3E}">
        <p14:creationId xmlns:p14="http://schemas.microsoft.com/office/powerpoint/2010/main" val="3826213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033718" y="951570"/>
            <a:ext cx="0" cy="3564396"/>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43000" y="2301721"/>
            <a:ext cx="1073989" cy="523220"/>
          </a:xfrm>
          <a:prstGeom prst="rect">
            <a:avLst/>
          </a:prstGeom>
          <a:noFill/>
        </p:spPr>
        <p:txBody>
          <a:bodyPr wrap="square" rtlCol="0">
            <a:spAutoFit/>
          </a:bodyPr>
          <a:lstStyle/>
          <a:p>
            <a:r>
              <a:rPr lang="en-GB" sz="2800" dirty="0">
                <a:solidFill>
                  <a:schemeClr val="accent1"/>
                </a:solidFill>
              </a:rPr>
              <a:t>80m</a:t>
            </a:r>
          </a:p>
        </p:txBody>
      </p:sp>
      <p:cxnSp>
        <p:nvCxnSpPr>
          <p:cNvPr id="8" name="Straight Arrow Connector 7"/>
          <p:cNvCxnSpPr/>
          <p:nvPr/>
        </p:nvCxnSpPr>
        <p:spPr>
          <a:xfrm>
            <a:off x="2033718" y="951570"/>
            <a:ext cx="2261964"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73778" y="249493"/>
            <a:ext cx="976867" cy="523220"/>
          </a:xfrm>
          <a:prstGeom prst="rect">
            <a:avLst/>
          </a:prstGeom>
          <a:noFill/>
        </p:spPr>
        <p:txBody>
          <a:bodyPr wrap="square" rtlCol="0">
            <a:spAutoFit/>
          </a:bodyPr>
          <a:lstStyle/>
          <a:p>
            <a:r>
              <a:rPr lang="en-GB" sz="2800" dirty="0">
                <a:solidFill>
                  <a:schemeClr val="accent1"/>
                </a:solidFill>
              </a:rPr>
              <a:t>50m</a:t>
            </a:r>
          </a:p>
        </p:txBody>
      </p:sp>
      <p:cxnSp>
        <p:nvCxnSpPr>
          <p:cNvPr id="11" name="Straight Arrow Connector 10"/>
          <p:cNvCxnSpPr/>
          <p:nvPr/>
        </p:nvCxnSpPr>
        <p:spPr>
          <a:xfrm>
            <a:off x="4252723" y="951570"/>
            <a:ext cx="0" cy="81009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5682" y="940874"/>
            <a:ext cx="951027" cy="523220"/>
          </a:xfrm>
          <a:prstGeom prst="rect">
            <a:avLst/>
          </a:prstGeom>
          <a:noFill/>
        </p:spPr>
        <p:txBody>
          <a:bodyPr wrap="square" rtlCol="0">
            <a:spAutoFit/>
          </a:bodyPr>
          <a:lstStyle/>
          <a:p>
            <a:r>
              <a:rPr lang="en-GB" sz="2800" dirty="0">
                <a:solidFill>
                  <a:schemeClr val="accent1"/>
                </a:solidFill>
              </a:rPr>
              <a:t>10m</a:t>
            </a:r>
          </a:p>
        </p:txBody>
      </p:sp>
      <p:cxnSp>
        <p:nvCxnSpPr>
          <p:cNvPr id="14" name="Straight Arrow Connector 13"/>
          <p:cNvCxnSpPr/>
          <p:nvPr/>
        </p:nvCxnSpPr>
        <p:spPr>
          <a:xfrm>
            <a:off x="4295682" y="1761660"/>
            <a:ext cx="2922612"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03159" y="1184580"/>
            <a:ext cx="965355" cy="523220"/>
          </a:xfrm>
          <a:prstGeom prst="rect">
            <a:avLst/>
          </a:prstGeom>
          <a:noFill/>
        </p:spPr>
        <p:txBody>
          <a:bodyPr wrap="square" rtlCol="0">
            <a:spAutoFit/>
          </a:bodyPr>
          <a:lstStyle/>
          <a:p>
            <a:r>
              <a:rPr lang="en-GB" sz="2800" dirty="0">
                <a:solidFill>
                  <a:schemeClr val="accent1"/>
                </a:solidFill>
              </a:rPr>
              <a:t>70m</a:t>
            </a:r>
          </a:p>
        </p:txBody>
      </p:sp>
      <p:cxnSp>
        <p:nvCxnSpPr>
          <p:cNvPr id="12" name="Straight Arrow Connector 11"/>
          <p:cNvCxnSpPr/>
          <p:nvPr/>
        </p:nvCxnSpPr>
        <p:spPr>
          <a:xfrm flipV="1">
            <a:off x="7218294" y="1761660"/>
            <a:ext cx="0" cy="2754306"/>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033718" y="4515966"/>
            <a:ext cx="5184576" cy="0"/>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52724" y="3938886"/>
            <a:ext cx="1225051" cy="523220"/>
          </a:xfrm>
          <a:prstGeom prst="rect">
            <a:avLst/>
          </a:prstGeom>
          <a:noFill/>
        </p:spPr>
        <p:txBody>
          <a:bodyPr wrap="square" rtlCol="0">
            <a:spAutoFit/>
          </a:bodyPr>
          <a:lstStyle/>
          <a:p>
            <a:r>
              <a:rPr lang="en-GB" sz="2800" dirty="0">
                <a:solidFill>
                  <a:srgbClr val="FF0000"/>
                </a:solidFill>
              </a:rPr>
              <a:t>120m</a:t>
            </a:r>
          </a:p>
        </p:txBody>
      </p:sp>
      <p:pic>
        <p:nvPicPr>
          <p:cNvPr id="21" name="Picture 2" descr="https://encrypted-tbn1.gstatic.com/images?q=tbn:ANd9GcTHidab9irRl2k0Q8nEQRLDwKX33Qod-qirmdBdXLK8ycvVOCzKaq8oXi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515" y="155099"/>
            <a:ext cx="892969" cy="878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241211" y="2850273"/>
            <a:ext cx="963450" cy="523220"/>
          </a:xfrm>
          <a:prstGeom prst="rect">
            <a:avLst/>
          </a:prstGeom>
          <a:noFill/>
        </p:spPr>
        <p:txBody>
          <a:bodyPr wrap="square" rtlCol="0">
            <a:spAutoFit/>
          </a:bodyPr>
          <a:lstStyle/>
          <a:p>
            <a:r>
              <a:rPr lang="en-GB" sz="2800" dirty="0">
                <a:solidFill>
                  <a:srgbClr val="FF0000"/>
                </a:solidFill>
              </a:rPr>
              <a:t>70m</a:t>
            </a:r>
          </a:p>
        </p:txBody>
      </p:sp>
      <p:cxnSp>
        <p:nvCxnSpPr>
          <p:cNvPr id="15" name="Straight Arrow Connector 14"/>
          <p:cNvCxnSpPr/>
          <p:nvPr/>
        </p:nvCxnSpPr>
        <p:spPr>
          <a:xfrm flipV="1">
            <a:off x="2033718" y="1761660"/>
            <a:ext cx="5184576" cy="2754306"/>
          </a:xfrm>
          <a:prstGeom prst="straightConnector1">
            <a:avLst/>
          </a:prstGeom>
          <a:ln w="76200">
            <a:solidFill>
              <a:srgbClr val="92D05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669971" y="2301721"/>
            <a:ext cx="1268836" cy="523220"/>
          </a:xfrm>
          <a:prstGeom prst="rect">
            <a:avLst/>
          </a:prstGeom>
          <a:noFill/>
        </p:spPr>
        <p:txBody>
          <a:bodyPr wrap="square" rtlCol="0">
            <a:spAutoFit/>
          </a:bodyPr>
          <a:lstStyle/>
          <a:p>
            <a:r>
              <a:rPr lang="en-GB" sz="2800" dirty="0">
                <a:solidFill>
                  <a:srgbClr val="92D050"/>
                </a:solidFill>
              </a:rPr>
              <a:t>139m</a:t>
            </a:r>
          </a:p>
        </p:txBody>
      </p:sp>
    </p:spTree>
    <p:extLst>
      <p:ext uri="{BB962C8B-B14F-4D97-AF65-F5344CB8AC3E}">
        <p14:creationId xmlns:p14="http://schemas.microsoft.com/office/powerpoint/2010/main" val="12684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033718" y="951570"/>
            <a:ext cx="0" cy="3564396"/>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43000" y="2301721"/>
            <a:ext cx="1073989" cy="523220"/>
          </a:xfrm>
          <a:prstGeom prst="rect">
            <a:avLst/>
          </a:prstGeom>
          <a:noFill/>
        </p:spPr>
        <p:txBody>
          <a:bodyPr wrap="square" rtlCol="0">
            <a:spAutoFit/>
          </a:bodyPr>
          <a:lstStyle/>
          <a:p>
            <a:r>
              <a:rPr lang="en-GB" sz="2800" dirty="0">
                <a:solidFill>
                  <a:schemeClr val="accent1"/>
                </a:solidFill>
              </a:rPr>
              <a:t>80m</a:t>
            </a:r>
          </a:p>
        </p:txBody>
      </p:sp>
      <p:cxnSp>
        <p:nvCxnSpPr>
          <p:cNvPr id="8" name="Straight Arrow Connector 7"/>
          <p:cNvCxnSpPr/>
          <p:nvPr/>
        </p:nvCxnSpPr>
        <p:spPr>
          <a:xfrm>
            <a:off x="2033718" y="951570"/>
            <a:ext cx="2261964"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73778" y="249493"/>
            <a:ext cx="976867" cy="523220"/>
          </a:xfrm>
          <a:prstGeom prst="rect">
            <a:avLst/>
          </a:prstGeom>
          <a:noFill/>
        </p:spPr>
        <p:txBody>
          <a:bodyPr wrap="square" rtlCol="0">
            <a:spAutoFit/>
          </a:bodyPr>
          <a:lstStyle/>
          <a:p>
            <a:r>
              <a:rPr lang="en-GB" sz="2800" dirty="0">
                <a:solidFill>
                  <a:schemeClr val="accent1"/>
                </a:solidFill>
              </a:rPr>
              <a:t>50m</a:t>
            </a:r>
          </a:p>
        </p:txBody>
      </p:sp>
      <p:cxnSp>
        <p:nvCxnSpPr>
          <p:cNvPr id="11" name="Straight Arrow Connector 10"/>
          <p:cNvCxnSpPr/>
          <p:nvPr/>
        </p:nvCxnSpPr>
        <p:spPr>
          <a:xfrm>
            <a:off x="4252723" y="951570"/>
            <a:ext cx="0" cy="81009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5682" y="940874"/>
            <a:ext cx="951027" cy="523220"/>
          </a:xfrm>
          <a:prstGeom prst="rect">
            <a:avLst/>
          </a:prstGeom>
          <a:noFill/>
        </p:spPr>
        <p:txBody>
          <a:bodyPr wrap="square" rtlCol="0">
            <a:spAutoFit/>
          </a:bodyPr>
          <a:lstStyle/>
          <a:p>
            <a:r>
              <a:rPr lang="en-GB" sz="2800" dirty="0">
                <a:solidFill>
                  <a:schemeClr val="accent1"/>
                </a:solidFill>
              </a:rPr>
              <a:t>10m</a:t>
            </a:r>
          </a:p>
        </p:txBody>
      </p:sp>
      <p:cxnSp>
        <p:nvCxnSpPr>
          <p:cNvPr id="14" name="Straight Arrow Connector 13"/>
          <p:cNvCxnSpPr/>
          <p:nvPr/>
        </p:nvCxnSpPr>
        <p:spPr>
          <a:xfrm>
            <a:off x="4295682" y="1761660"/>
            <a:ext cx="2922612"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03159" y="1184580"/>
            <a:ext cx="965355" cy="523220"/>
          </a:xfrm>
          <a:prstGeom prst="rect">
            <a:avLst/>
          </a:prstGeom>
          <a:noFill/>
        </p:spPr>
        <p:txBody>
          <a:bodyPr wrap="square" rtlCol="0">
            <a:spAutoFit/>
          </a:bodyPr>
          <a:lstStyle/>
          <a:p>
            <a:r>
              <a:rPr lang="en-GB" sz="2800" dirty="0">
                <a:solidFill>
                  <a:schemeClr val="accent1"/>
                </a:solidFill>
              </a:rPr>
              <a:t>70m</a:t>
            </a:r>
          </a:p>
        </p:txBody>
      </p:sp>
      <p:cxnSp>
        <p:nvCxnSpPr>
          <p:cNvPr id="12" name="Straight Arrow Connector 11"/>
          <p:cNvCxnSpPr/>
          <p:nvPr/>
        </p:nvCxnSpPr>
        <p:spPr>
          <a:xfrm flipV="1">
            <a:off x="7218294" y="1761660"/>
            <a:ext cx="0" cy="2754306"/>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033718" y="4515966"/>
            <a:ext cx="5184576" cy="0"/>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52724" y="3938886"/>
            <a:ext cx="1225051" cy="523220"/>
          </a:xfrm>
          <a:prstGeom prst="rect">
            <a:avLst/>
          </a:prstGeom>
          <a:noFill/>
        </p:spPr>
        <p:txBody>
          <a:bodyPr wrap="square" rtlCol="0">
            <a:spAutoFit/>
          </a:bodyPr>
          <a:lstStyle/>
          <a:p>
            <a:r>
              <a:rPr lang="en-GB" sz="2800" dirty="0">
                <a:solidFill>
                  <a:srgbClr val="FF0000"/>
                </a:solidFill>
              </a:rPr>
              <a:t>120m</a:t>
            </a:r>
          </a:p>
        </p:txBody>
      </p:sp>
      <p:pic>
        <p:nvPicPr>
          <p:cNvPr id="21" name="Picture 2" descr="https://encrypted-tbn1.gstatic.com/images?q=tbn:ANd9GcTHidab9irRl2k0Q8nEQRLDwKX33Qod-qirmdBdXLK8ycvVOCzKaq8oXi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515" y="155099"/>
            <a:ext cx="892969" cy="878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241211" y="2850273"/>
            <a:ext cx="963450" cy="523220"/>
          </a:xfrm>
          <a:prstGeom prst="rect">
            <a:avLst/>
          </a:prstGeom>
          <a:noFill/>
        </p:spPr>
        <p:txBody>
          <a:bodyPr wrap="square" rtlCol="0">
            <a:spAutoFit/>
          </a:bodyPr>
          <a:lstStyle/>
          <a:p>
            <a:r>
              <a:rPr lang="en-GB" sz="2800" dirty="0">
                <a:solidFill>
                  <a:srgbClr val="FF0000"/>
                </a:solidFill>
              </a:rPr>
              <a:t>70m</a:t>
            </a:r>
          </a:p>
        </p:txBody>
      </p:sp>
      <p:cxnSp>
        <p:nvCxnSpPr>
          <p:cNvPr id="15" name="Straight Arrow Connector 14"/>
          <p:cNvCxnSpPr/>
          <p:nvPr/>
        </p:nvCxnSpPr>
        <p:spPr>
          <a:xfrm flipV="1">
            <a:off x="2033718" y="1761660"/>
            <a:ext cx="5184576" cy="2754306"/>
          </a:xfrm>
          <a:prstGeom prst="straightConnector1">
            <a:avLst/>
          </a:prstGeom>
          <a:ln w="76200">
            <a:solidFill>
              <a:srgbClr val="92D05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669971" y="2301721"/>
            <a:ext cx="1268836" cy="523220"/>
          </a:xfrm>
          <a:prstGeom prst="rect">
            <a:avLst/>
          </a:prstGeom>
          <a:noFill/>
        </p:spPr>
        <p:txBody>
          <a:bodyPr wrap="square" rtlCol="0">
            <a:spAutoFit/>
          </a:bodyPr>
          <a:lstStyle/>
          <a:p>
            <a:r>
              <a:rPr lang="en-GB" sz="2800" dirty="0">
                <a:solidFill>
                  <a:srgbClr val="92D050"/>
                </a:solidFill>
              </a:rPr>
              <a:t>139m</a:t>
            </a:r>
          </a:p>
        </p:txBody>
      </p:sp>
      <p:sp>
        <p:nvSpPr>
          <p:cNvPr id="20" name="TextBox 19"/>
          <p:cNvSpPr txBox="1"/>
          <p:nvPr/>
        </p:nvSpPr>
        <p:spPr>
          <a:xfrm>
            <a:off x="4732321" y="2283209"/>
            <a:ext cx="1268836" cy="523220"/>
          </a:xfrm>
          <a:prstGeom prst="rect">
            <a:avLst/>
          </a:prstGeom>
          <a:noFill/>
        </p:spPr>
        <p:txBody>
          <a:bodyPr wrap="square" rtlCol="0">
            <a:spAutoFit/>
          </a:bodyPr>
          <a:lstStyle/>
          <a:p>
            <a:r>
              <a:rPr lang="en-GB" sz="2800" dirty="0">
                <a:solidFill>
                  <a:srgbClr val="92D050"/>
                </a:solidFill>
              </a:rPr>
              <a:t>NE</a:t>
            </a:r>
          </a:p>
        </p:txBody>
      </p:sp>
    </p:spTree>
    <p:extLst>
      <p:ext uri="{BB962C8B-B14F-4D97-AF65-F5344CB8AC3E}">
        <p14:creationId xmlns:p14="http://schemas.microsoft.com/office/powerpoint/2010/main" val="919547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52BBC505-B55E-4F35-90E0-6B2EAD326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978" y="37505"/>
            <a:ext cx="1236744" cy="1236744"/>
          </a:xfrm>
          <a:prstGeom prst="rect">
            <a:avLst/>
          </a:prstGeom>
        </p:spPr>
      </p:pic>
      <p:sp>
        <p:nvSpPr>
          <p:cNvPr id="4" name="Title 1">
            <a:extLst>
              <a:ext uri="{FF2B5EF4-FFF2-40B4-BE49-F238E27FC236}">
                <a16:creationId xmlns:a16="http://schemas.microsoft.com/office/drawing/2014/main" id="{9C6D8B89-EF21-4AD5-BBFD-56220487E9E5}"/>
              </a:ext>
            </a:extLst>
          </p:cNvPr>
          <p:cNvSpPr txBox="1">
            <a:spLocks/>
          </p:cNvSpPr>
          <p:nvPr/>
        </p:nvSpPr>
        <p:spPr>
          <a:xfrm>
            <a:off x="577086" y="178892"/>
            <a:ext cx="7886700" cy="5849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3300" dirty="0"/>
              <a:t>SPEED VS VELOCITY</a:t>
            </a:r>
          </a:p>
        </p:txBody>
      </p:sp>
      <p:sp>
        <p:nvSpPr>
          <p:cNvPr id="6" name="Rectangle 5">
            <a:extLst>
              <a:ext uri="{FF2B5EF4-FFF2-40B4-BE49-F238E27FC236}">
                <a16:creationId xmlns:a16="http://schemas.microsoft.com/office/drawing/2014/main" id="{8673C768-6835-497A-B690-984528A433CE}"/>
              </a:ext>
            </a:extLst>
          </p:cNvPr>
          <p:cNvSpPr/>
          <p:nvPr/>
        </p:nvSpPr>
        <p:spPr>
          <a:xfrm>
            <a:off x="298450" y="1071339"/>
            <a:ext cx="8674099" cy="3000821"/>
          </a:xfrm>
          <a:prstGeom prst="rect">
            <a:avLst/>
          </a:prstGeom>
        </p:spPr>
        <p:txBody>
          <a:bodyPr wrap="square">
            <a:spAutoFit/>
          </a:bodyPr>
          <a:lstStyle/>
          <a:p>
            <a:pPr marL="342900" indent="-342900">
              <a:buFont typeface="Arial" panose="020B0604020202020204" pitchFamily="34" charset="0"/>
              <a:buChar char="•"/>
            </a:pPr>
            <a:r>
              <a:rPr lang="en-GB" sz="2100" dirty="0">
                <a:solidFill>
                  <a:srgbClr val="FF0000"/>
                </a:solidFill>
              </a:rPr>
              <a:t>Speed</a:t>
            </a:r>
            <a:r>
              <a:rPr lang="en-GB" sz="2100" dirty="0"/>
              <a:t> is a measure of how quickly an object is travelling. </a:t>
            </a:r>
            <a:br>
              <a:rPr lang="en-GB" sz="2100" dirty="0"/>
            </a:br>
            <a:r>
              <a:rPr lang="en-GB" sz="2100" dirty="0"/>
              <a:t>It is </a:t>
            </a:r>
            <a:r>
              <a:rPr lang="en-AU" sz="2100" dirty="0"/>
              <a:t>a </a:t>
            </a:r>
            <a:r>
              <a:rPr lang="en-AU" sz="2100" dirty="0">
                <a:solidFill>
                  <a:srgbClr val="FF0000"/>
                </a:solidFill>
              </a:rPr>
              <a:t>scalar</a:t>
            </a:r>
            <a:r>
              <a:rPr lang="en-AU" sz="2100" dirty="0"/>
              <a:t> quantity.</a:t>
            </a:r>
          </a:p>
          <a:p>
            <a:r>
              <a:rPr lang="en-GB" sz="2100" dirty="0">
                <a:sym typeface="Wingdings" panose="05000000000000000000" pitchFamily="2" charset="2"/>
              </a:rPr>
              <a:t>	 </a:t>
            </a:r>
            <a:r>
              <a:rPr lang="en-GB" sz="2100" dirty="0"/>
              <a:t>It is the rate of change of distance with respect to 		time.</a:t>
            </a:r>
            <a:endParaRPr lang="en-AU" sz="2100" dirty="0"/>
          </a:p>
          <a:p>
            <a:pPr marL="342900" indent="-342900">
              <a:buFont typeface="Arial" panose="020B0604020202020204" pitchFamily="34" charset="0"/>
              <a:buChar char="•"/>
            </a:pPr>
            <a:endParaRPr lang="en-AU" sz="2100" dirty="0"/>
          </a:p>
          <a:p>
            <a:pPr marL="342900" indent="-342900">
              <a:buFont typeface="Arial" panose="020B0604020202020204" pitchFamily="34" charset="0"/>
              <a:buChar char="•"/>
            </a:pPr>
            <a:r>
              <a:rPr lang="en-GB" sz="2100" dirty="0">
                <a:solidFill>
                  <a:srgbClr val="FF0000"/>
                </a:solidFill>
              </a:rPr>
              <a:t>Velocity</a:t>
            </a:r>
            <a:r>
              <a:rPr lang="en-GB" sz="2100" dirty="0"/>
              <a:t> is a measure of how quickly an object is travelling and its direction. It is a </a:t>
            </a:r>
            <a:r>
              <a:rPr lang="en-GB" sz="2100" dirty="0">
                <a:solidFill>
                  <a:srgbClr val="FF0000"/>
                </a:solidFill>
              </a:rPr>
              <a:t>vector</a:t>
            </a:r>
            <a:r>
              <a:rPr lang="en-GB" sz="2100" dirty="0"/>
              <a:t> quantity. </a:t>
            </a:r>
          </a:p>
          <a:p>
            <a:r>
              <a:rPr lang="en-GB" sz="2100" dirty="0"/>
              <a:t>	</a:t>
            </a:r>
            <a:r>
              <a:rPr lang="en-GB" sz="2100" dirty="0">
                <a:sym typeface="Wingdings" panose="05000000000000000000" pitchFamily="2" charset="2"/>
              </a:rPr>
              <a:t> </a:t>
            </a:r>
            <a:r>
              <a:rPr lang="en-GB" sz="2100" dirty="0"/>
              <a:t>It is the rate of change of displacement with respect to 		time.</a:t>
            </a:r>
            <a:endParaRPr lang="en-AU" sz="2100" dirty="0"/>
          </a:p>
        </p:txBody>
      </p:sp>
    </p:spTree>
    <p:extLst>
      <p:ext uri="{BB962C8B-B14F-4D97-AF65-F5344CB8AC3E}">
        <p14:creationId xmlns:p14="http://schemas.microsoft.com/office/powerpoint/2010/main" val="732348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5"/>
          <p:cNvSpPr txBox="1">
            <a:spLocks noGrp="1"/>
          </p:cNvSpPr>
          <p:nvPr>
            <p:ph type="body" idx="1"/>
          </p:nvPr>
        </p:nvSpPr>
        <p:spPr>
          <a:xfrm>
            <a:off x="709449" y="566200"/>
            <a:ext cx="7906649" cy="409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400" b="1" dirty="0"/>
              <a:t>Year 10 Physics – Intro Kahoot</a:t>
            </a:r>
          </a:p>
          <a:p>
            <a:pPr marL="0" lvl="0" indent="0" algn="ctr" rtl="0">
              <a:spcBef>
                <a:spcPts val="0"/>
              </a:spcBef>
              <a:spcAft>
                <a:spcPts val="1600"/>
              </a:spcAft>
              <a:buNone/>
            </a:pPr>
            <a:endParaRPr lang="en-US" sz="2400" b="1" dirty="0"/>
          </a:p>
          <a:p>
            <a:pPr marL="0" lvl="0" indent="0" rtl="0">
              <a:spcBef>
                <a:spcPts val="0"/>
              </a:spcBef>
              <a:spcAft>
                <a:spcPts val="1600"/>
              </a:spcAft>
              <a:buNone/>
            </a:pPr>
            <a:r>
              <a:rPr lang="en-US" sz="2400" dirty="0"/>
              <a:t>Join with your first name included in your username</a:t>
            </a:r>
          </a:p>
          <a:p>
            <a:pPr marL="0" lvl="0" indent="0">
              <a:spcAft>
                <a:spcPts val="1600"/>
              </a:spcAft>
              <a:buNone/>
            </a:pPr>
            <a:r>
              <a:rPr lang="en-AU" sz="2400" dirty="0">
                <a:hlinkClick r:id="rId3"/>
              </a:rPr>
              <a:t>https://create.kahoot.it/details/year-10-physics/deba5ffc-95c6-4777-8ad5-1c4e672e2a88</a:t>
            </a:r>
            <a:endParaRPr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09" name="Group 37">
            <a:extLst>
              <a:ext uri="{FF2B5EF4-FFF2-40B4-BE49-F238E27FC236}">
                <a16:creationId xmlns:a16="http://schemas.microsoft.com/office/drawing/2014/main" id="{DDBD3C42-D6AA-422B-A317-B3DDD7A469C7}"/>
              </a:ext>
            </a:extLst>
          </p:cNvPr>
          <p:cNvGraphicFramePr>
            <a:graphicFrameLocks noGrp="1"/>
          </p:cNvGraphicFramePr>
          <p:nvPr>
            <p:ph idx="1"/>
            <p:extLst>
              <p:ext uri="{D42A27DB-BD31-4B8C-83A1-F6EECF244321}">
                <p14:modId xmlns:p14="http://schemas.microsoft.com/office/powerpoint/2010/main" val="3186629393"/>
              </p:ext>
            </p:extLst>
          </p:nvPr>
        </p:nvGraphicFramePr>
        <p:xfrm>
          <a:off x="387350" y="905203"/>
          <a:ext cx="7321550" cy="3570263"/>
        </p:xfrm>
        <a:graphic>
          <a:graphicData uri="http://schemas.openxmlformats.org/drawingml/2006/table">
            <a:tbl>
              <a:tblPr/>
              <a:tblGrid>
                <a:gridCol w="3660775">
                  <a:extLst>
                    <a:ext uri="{9D8B030D-6E8A-4147-A177-3AD203B41FA5}">
                      <a16:colId xmlns:a16="http://schemas.microsoft.com/office/drawing/2014/main" val="20000"/>
                    </a:ext>
                  </a:extLst>
                </a:gridCol>
                <a:gridCol w="3660775">
                  <a:extLst>
                    <a:ext uri="{9D8B030D-6E8A-4147-A177-3AD203B41FA5}">
                      <a16:colId xmlns:a16="http://schemas.microsoft.com/office/drawing/2014/main" val="20001"/>
                    </a:ext>
                  </a:extLst>
                </a:gridCol>
              </a:tblGrid>
              <a:tr h="82617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AU" sz="2700" b="1" i="0" u="none" strike="noStrike" cap="none" normalizeH="0" baseline="0" dirty="0">
                          <a:ln>
                            <a:noFill/>
                          </a:ln>
                          <a:solidFill>
                            <a:schemeClr val="tx1"/>
                          </a:solidFill>
                          <a:effectLst/>
                          <a:highlight>
                            <a:srgbClr val="FFFF00"/>
                          </a:highlight>
                          <a:latin typeface="Arial" charset="0"/>
                        </a:rPr>
                        <a:t>S</a:t>
                      </a:r>
                      <a:r>
                        <a:rPr kumimoji="0" lang="en-AU" sz="2700" b="0" i="0" u="none" strike="noStrike" cap="none" normalizeH="0" baseline="0" dirty="0">
                          <a:ln>
                            <a:noFill/>
                          </a:ln>
                          <a:solidFill>
                            <a:schemeClr val="tx1"/>
                          </a:solidFill>
                          <a:effectLst/>
                          <a:latin typeface="Arial" charset="0"/>
                        </a:rPr>
                        <a:t>peed</a:t>
                      </a:r>
                    </a:p>
                  </a:txBody>
                  <a:tcPr marL="68580" marR="68580"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AU" sz="2700" b="0" i="0" u="none" strike="noStrike" cap="none" normalizeH="0" baseline="0" dirty="0">
                          <a:ln>
                            <a:noFill/>
                          </a:ln>
                          <a:solidFill>
                            <a:schemeClr val="tx1"/>
                          </a:solidFill>
                          <a:effectLst/>
                          <a:highlight>
                            <a:srgbClr val="FF00FF"/>
                          </a:highlight>
                          <a:latin typeface="Arial" charset="0"/>
                        </a:rPr>
                        <a:t>V</a:t>
                      </a:r>
                      <a:r>
                        <a:rPr kumimoji="0" lang="en-AU" sz="2700" b="0" i="0" u="none" strike="noStrike" cap="none" normalizeH="0" baseline="0" dirty="0">
                          <a:ln>
                            <a:noFill/>
                          </a:ln>
                          <a:solidFill>
                            <a:schemeClr val="tx1"/>
                          </a:solidFill>
                          <a:effectLst/>
                          <a:latin typeface="Arial" charset="0"/>
                        </a:rPr>
                        <a:t>elocity</a:t>
                      </a:r>
                    </a:p>
                  </a:txBody>
                  <a:tcPr marL="68580" marR="68580"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4067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AU" sz="2100" b="0" i="0" u="none" strike="noStrike" cap="none" normalizeH="0" baseline="0" dirty="0">
                          <a:ln>
                            <a:noFill/>
                          </a:ln>
                          <a:solidFill>
                            <a:schemeClr val="tx1"/>
                          </a:solidFill>
                          <a:effectLst/>
                          <a:latin typeface="Arial" charset="0"/>
                        </a:rPr>
                        <a:t>Both are a measure of the </a:t>
                      </a:r>
                      <a:r>
                        <a:rPr kumimoji="0" lang="en-AU" sz="2100" b="1" i="0" u="sng" strike="noStrike" cap="none" normalizeH="0" baseline="0" dirty="0">
                          <a:ln>
                            <a:noFill/>
                          </a:ln>
                          <a:solidFill>
                            <a:schemeClr val="tx1"/>
                          </a:solidFill>
                          <a:effectLst/>
                          <a:latin typeface="Arial" charset="0"/>
                        </a:rPr>
                        <a:t>rate</a:t>
                      </a:r>
                      <a:r>
                        <a:rPr kumimoji="0" lang="en-AU" sz="2100" b="0" i="0" u="none" strike="noStrike" cap="none" normalizeH="0" baseline="0" dirty="0">
                          <a:ln>
                            <a:noFill/>
                          </a:ln>
                          <a:solidFill>
                            <a:schemeClr val="tx1"/>
                          </a:solidFill>
                          <a:effectLst/>
                          <a:latin typeface="Arial" charset="0"/>
                        </a:rPr>
                        <a:t> of motion.</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AU" sz="2100" b="0" i="0" u="none" strike="noStrike" cap="none" normalizeH="0" baseline="0" dirty="0">
                          <a:ln>
                            <a:noFill/>
                          </a:ln>
                          <a:solidFill>
                            <a:schemeClr val="tx1"/>
                          </a:solidFill>
                          <a:effectLst/>
                          <a:latin typeface="Arial" charset="0"/>
                        </a:rPr>
                        <a:t>(rate means an amount per unit of time)</a:t>
                      </a:r>
                    </a:p>
                  </a:txBody>
                  <a:tcPr marL="68580" marR="68580" marT="34289" marB="3428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AU"/>
                    </a:p>
                  </a:txBody>
                  <a:tcPr/>
                </a:tc>
                <a:extLst>
                  <a:ext uri="{0D108BD9-81ED-4DB2-BD59-A6C34878D82A}">
                    <a16:rowId xmlns:a16="http://schemas.microsoft.com/office/drawing/2014/main" val="10001"/>
                  </a:ext>
                </a:extLst>
              </a:tr>
              <a:tr h="94067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AU" sz="2100" b="0" i="0" u="none" strike="noStrike" cap="none" normalizeH="0" baseline="0" dirty="0">
                          <a:ln>
                            <a:noFill/>
                          </a:ln>
                          <a:solidFill>
                            <a:schemeClr val="tx1"/>
                          </a:solidFill>
                          <a:effectLst/>
                          <a:latin typeface="Arial" charset="0"/>
                        </a:rPr>
                        <a:t>Both use units such as km/h and m/s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AU" sz="2100" b="0" i="0" u="none" strike="noStrike" cap="none" normalizeH="0" baseline="0" dirty="0">
                          <a:ln>
                            <a:noFill/>
                          </a:ln>
                          <a:solidFill>
                            <a:schemeClr val="tx1"/>
                          </a:solidFill>
                          <a:effectLst/>
                          <a:latin typeface="Arial" charset="0"/>
                        </a:rPr>
                        <a:t>(kilometres per hour &amp; metres per second)</a:t>
                      </a:r>
                    </a:p>
                  </a:txBody>
                  <a:tcPr marL="68580" marR="68580" marT="34289" marB="3428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AU"/>
                    </a:p>
                  </a:txBody>
                  <a:tcPr/>
                </a:tc>
                <a:extLst>
                  <a:ext uri="{0D108BD9-81ED-4DB2-BD59-A6C34878D82A}">
                    <a16:rowId xmlns:a16="http://schemas.microsoft.com/office/drawing/2014/main" val="10002"/>
                  </a:ext>
                </a:extLst>
              </a:tr>
              <a:tr h="8627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AU" sz="2100" b="0" i="0" u="none" strike="noStrike" cap="none" normalizeH="0" baseline="0" dirty="0">
                          <a:ln>
                            <a:noFill/>
                          </a:ln>
                          <a:solidFill>
                            <a:schemeClr val="tx1"/>
                          </a:solidFill>
                          <a:effectLst/>
                          <a:latin typeface="Arial" charset="0"/>
                        </a:rPr>
                        <a:t>Is a </a:t>
                      </a:r>
                      <a:r>
                        <a:rPr kumimoji="0" lang="en-AU" sz="2100" b="0" i="0" u="sng" strike="noStrike" cap="none" normalizeH="0" baseline="0" dirty="0">
                          <a:ln>
                            <a:noFill/>
                          </a:ln>
                          <a:solidFill>
                            <a:schemeClr val="tx1"/>
                          </a:solidFill>
                          <a:effectLst/>
                          <a:highlight>
                            <a:srgbClr val="FFFF00"/>
                          </a:highlight>
                          <a:latin typeface="Arial" charset="0"/>
                        </a:rPr>
                        <a:t>scalar</a:t>
                      </a:r>
                      <a:r>
                        <a:rPr kumimoji="0" lang="en-AU" sz="2100" b="0" i="0" u="none" strike="noStrike" cap="none" normalizeH="0" baseline="0" dirty="0">
                          <a:ln>
                            <a:noFill/>
                          </a:ln>
                          <a:solidFill>
                            <a:schemeClr val="tx1"/>
                          </a:solidFill>
                          <a:effectLst/>
                          <a:latin typeface="Arial" charset="0"/>
                        </a:rPr>
                        <a:t> quantity based upon </a:t>
                      </a:r>
                      <a:r>
                        <a:rPr kumimoji="0" lang="en-AU" sz="2100" b="0" i="0" u="sng" strike="noStrike" cap="none" normalizeH="0" baseline="0" dirty="0">
                          <a:ln>
                            <a:noFill/>
                          </a:ln>
                          <a:solidFill>
                            <a:schemeClr val="tx1"/>
                          </a:solidFill>
                          <a:effectLst/>
                          <a:latin typeface="Arial" charset="0"/>
                        </a:rPr>
                        <a:t>distance</a:t>
                      </a:r>
                      <a:r>
                        <a:rPr kumimoji="0" lang="en-AU" sz="2100" b="0" i="0" u="none" strike="noStrike" cap="none" normalizeH="0" baseline="0" dirty="0">
                          <a:ln>
                            <a:noFill/>
                          </a:ln>
                          <a:solidFill>
                            <a:schemeClr val="tx1"/>
                          </a:solidFill>
                          <a:effectLst/>
                          <a:latin typeface="Arial" charset="0"/>
                        </a:rPr>
                        <a:t>.</a:t>
                      </a:r>
                    </a:p>
                  </a:txBody>
                  <a:tcPr marL="68580" marR="68580"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AU" sz="2100" b="0" i="0" u="none" strike="noStrike" cap="none" normalizeH="0" baseline="0" dirty="0">
                          <a:ln>
                            <a:noFill/>
                          </a:ln>
                          <a:solidFill>
                            <a:schemeClr val="tx1"/>
                          </a:solidFill>
                          <a:effectLst/>
                          <a:latin typeface="Arial" charset="0"/>
                        </a:rPr>
                        <a:t>Is a </a:t>
                      </a:r>
                      <a:r>
                        <a:rPr kumimoji="0" lang="en-AU" sz="2100" b="0" i="0" u="sng" strike="noStrike" cap="none" normalizeH="0" baseline="0" dirty="0">
                          <a:ln>
                            <a:noFill/>
                          </a:ln>
                          <a:solidFill>
                            <a:schemeClr val="tx1"/>
                          </a:solidFill>
                          <a:effectLst/>
                          <a:highlight>
                            <a:srgbClr val="FF00FF"/>
                          </a:highlight>
                          <a:latin typeface="Arial" charset="0"/>
                        </a:rPr>
                        <a:t>vector</a:t>
                      </a:r>
                      <a:r>
                        <a:rPr kumimoji="0" lang="en-AU" sz="2100" b="0" i="0" u="none" strike="noStrike" cap="none" normalizeH="0" baseline="0" dirty="0">
                          <a:ln>
                            <a:noFill/>
                          </a:ln>
                          <a:solidFill>
                            <a:schemeClr val="tx1"/>
                          </a:solidFill>
                          <a:effectLst/>
                          <a:latin typeface="Arial" charset="0"/>
                        </a:rPr>
                        <a:t> quantity based upon </a:t>
                      </a:r>
                      <a:r>
                        <a:rPr kumimoji="0" lang="en-AU" sz="2100" b="0" i="0" u="sng" strike="noStrike" cap="none" normalizeH="0" baseline="0" dirty="0">
                          <a:ln>
                            <a:noFill/>
                          </a:ln>
                          <a:solidFill>
                            <a:schemeClr val="tx1"/>
                          </a:solidFill>
                          <a:effectLst/>
                          <a:latin typeface="Arial" charset="0"/>
                        </a:rPr>
                        <a:t>displacement</a:t>
                      </a:r>
                      <a:r>
                        <a:rPr kumimoji="0" lang="en-AU" sz="2100" b="0" i="0" u="none" strike="noStrike" cap="none" normalizeH="0" baseline="0" dirty="0">
                          <a:ln>
                            <a:noFill/>
                          </a:ln>
                          <a:solidFill>
                            <a:schemeClr val="tx1"/>
                          </a:solidFill>
                          <a:effectLst/>
                          <a:latin typeface="Arial" charset="0"/>
                        </a:rPr>
                        <a:t>.</a:t>
                      </a:r>
                    </a:p>
                  </a:txBody>
                  <a:tcPr marL="68580" marR="68580"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3" name="Content Placeholder 4">
            <a:extLst>
              <a:ext uri="{FF2B5EF4-FFF2-40B4-BE49-F238E27FC236}">
                <a16:creationId xmlns:a16="http://schemas.microsoft.com/office/drawing/2014/main" id="{52BBC505-B55E-4F35-90E0-6B2EAD326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978" y="37505"/>
            <a:ext cx="1236744" cy="1236744"/>
          </a:xfrm>
          <a:prstGeom prst="rect">
            <a:avLst/>
          </a:prstGeom>
        </p:spPr>
      </p:pic>
      <p:sp>
        <p:nvSpPr>
          <p:cNvPr id="4" name="Title 1">
            <a:extLst>
              <a:ext uri="{FF2B5EF4-FFF2-40B4-BE49-F238E27FC236}">
                <a16:creationId xmlns:a16="http://schemas.microsoft.com/office/drawing/2014/main" id="{9C6D8B89-EF21-4AD5-BBFD-56220487E9E5}"/>
              </a:ext>
            </a:extLst>
          </p:cNvPr>
          <p:cNvSpPr txBox="1">
            <a:spLocks/>
          </p:cNvSpPr>
          <p:nvPr/>
        </p:nvSpPr>
        <p:spPr>
          <a:xfrm>
            <a:off x="577086" y="178892"/>
            <a:ext cx="7886700" cy="5849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3300" dirty="0"/>
              <a:t>SPEED VS VELOCITY</a:t>
            </a:r>
          </a:p>
        </p:txBody>
      </p:sp>
    </p:spTree>
    <p:extLst>
      <p:ext uri="{BB962C8B-B14F-4D97-AF65-F5344CB8AC3E}">
        <p14:creationId xmlns:p14="http://schemas.microsoft.com/office/powerpoint/2010/main" val="2273492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buClr>
                <a:schemeClr val="dk1"/>
              </a:buClr>
              <a:buSzPts val="1100"/>
            </a:pPr>
            <a:r>
              <a:rPr lang="en-US" dirty="0"/>
              <a:t>We will compare vector and scalar quantities</a:t>
            </a:r>
          </a:p>
        </p:txBody>
      </p:sp>
      <p:sp>
        <p:nvSpPr>
          <p:cNvPr id="146" name="Google Shape;146;p22"/>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p>
            <a:pPr marL="0" lvl="0" indent="0">
              <a:spcAft>
                <a:spcPts val="1600"/>
              </a:spcAft>
              <a:buNone/>
            </a:pPr>
            <a:r>
              <a:rPr lang="en-AU" sz="2800" dirty="0">
                <a:hlinkClick r:id="rId3"/>
              </a:rPr>
              <a:t>https://play.kahoot.it/v2/?quizId=5db6d9e4-acc7-42dd-aee2-750bbec907a4</a:t>
            </a:r>
            <a:endParaRPr sz="2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26"/>
        <p:cNvGrpSpPr/>
        <p:nvPr/>
      </p:nvGrpSpPr>
      <p:grpSpPr>
        <a:xfrm>
          <a:off x="0" y="0"/>
          <a:ext cx="0" cy="0"/>
          <a:chOff x="0" y="0"/>
          <a:chExt cx="0" cy="0"/>
        </a:xfrm>
      </p:grpSpPr>
      <p:sp>
        <p:nvSpPr>
          <p:cNvPr id="127" name="Google Shape;127;p2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Enter Learning Objective</a:t>
            </a:r>
            <a:endParaRPr/>
          </a:p>
        </p:txBody>
      </p:sp>
      <p:sp>
        <p:nvSpPr>
          <p:cNvPr id="128" name="Google Shape;128;p20"/>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graphicFrame>
        <p:nvGraphicFramePr>
          <p:cNvPr id="129" name="Google Shape;129;p20"/>
          <p:cNvGraphicFramePr/>
          <p:nvPr/>
        </p:nvGraphicFramePr>
        <p:xfrm>
          <a:off x="6685300" y="852700"/>
          <a:ext cx="2142625" cy="914330"/>
        </p:xfrm>
        <a:graphic>
          <a:graphicData uri="http://schemas.openxmlformats.org/drawingml/2006/table">
            <a:tbl>
              <a:tblPr>
                <a:noFill/>
                <a:tableStyleId>{3F974EFC-B01F-4AD3-B987-93536E84DB40}</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30" name="Google Shape;130;p20"/>
          <p:cNvGraphicFramePr/>
          <p:nvPr/>
        </p:nvGraphicFramePr>
        <p:xfrm>
          <a:off x="6797375" y="4213500"/>
          <a:ext cx="2134475" cy="700980"/>
        </p:xfrm>
        <a:graphic>
          <a:graphicData uri="http://schemas.openxmlformats.org/drawingml/2006/table">
            <a:tbl>
              <a:tblPr>
                <a:noFill/>
                <a:tableStyleId>{3F974EFC-B01F-4AD3-B987-93536E84DB40}</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31" name="Google Shape;131;p20"/>
          <p:cNvSpPr/>
          <p:nvPr/>
        </p:nvSpPr>
        <p:spPr>
          <a:xfrm>
            <a:off x="552550" y="858538"/>
            <a:ext cx="5896800" cy="7047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Task</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Task</a:t>
            </a:r>
            <a:endParaRPr sz="1800">
              <a:latin typeface="Century Gothic"/>
              <a:ea typeface="Century Gothic"/>
              <a:cs typeface="Century Gothic"/>
              <a:sym typeface="Century Gothic"/>
            </a:endParaRPr>
          </a:p>
        </p:txBody>
      </p:sp>
      <p:graphicFrame>
        <p:nvGraphicFramePr>
          <p:cNvPr id="132" name="Google Shape;132;p20"/>
          <p:cNvGraphicFramePr/>
          <p:nvPr/>
        </p:nvGraphicFramePr>
        <p:xfrm>
          <a:off x="6797370" y="2554050"/>
          <a:ext cx="2134475" cy="700980"/>
        </p:xfrm>
        <a:graphic>
          <a:graphicData uri="http://schemas.openxmlformats.org/drawingml/2006/table">
            <a:tbl>
              <a:tblPr>
                <a:noFill/>
                <a:tableStyleId>{3F974EFC-B01F-4AD3-B987-93536E84DB40}</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36"/>
        <p:cNvGrpSpPr/>
        <p:nvPr/>
      </p:nvGrpSpPr>
      <p:grpSpPr>
        <a:xfrm>
          <a:off x="0" y="0"/>
          <a:ext cx="0" cy="0"/>
          <a:chOff x="0" y="0"/>
          <a:chExt cx="0" cy="0"/>
        </a:xfrm>
      </p:grpSpPr>
      <p:sp>
        <p:nvSpPr>
          <p:cNvPr id="137" name="Google Shape;137;p2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Enter Learning Objective</a:t>
            </a:r>
            <a:endParaRPr/>
          </a:p>
        </p:txBody>
      </p:sp>
      <p:sp>
        <p:nvSpPr>
          <p:cNvPr id="138" name="Google Shape;138;p2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graphicFrame>
        <p:nvGraphicFramePr>
          <p:cNvPr id="139" name="Google Shape;139;p21"/>
          <p:cNvGraphicFramePr/>
          <p:nvPr/>
        </p:nvGraphicFramePr>
        <p:xfrm>
          <a:off x="6685300" y="852700"/>
          <a:ext cx="2142625" cy="914330"/>
        </p:xfrm>
        <a:graphic>
          <a:graphicData uri="http://schemas.openxmlformats.org/drawingml/2006/table">
            <a:tbl>
              <a:tblPr>
                <a:noFill/>
                <a:tableStyleId>{3F974EFC-B01F-4AD3-B987-93536E84DB40}</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0" name="Google Shape;140;p21"/>
          <p:cNvGraphicFramePr/>
          <p:nvPr/>
        </p:nvGraphicFramePr>
        <p:xfrm>
          <a:off x="6797375" y="4213500"/>
          <a:ext cx="2134475" cy="700980"/>
        </p:xfrm>
        <a:graphic>
          <a:graphicData uri="http://schemas.openxmlformats.org/drawingml/2006/table">
            <a:tbl>
              <a:tblPr>
                <a:noFill/>
                <a:tableStyleId>{3F974EFC-B01F-4AD3-B987-93536E84DB40}</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52"/>
        <p:cNvGrpSpPr/>
        <p:nvPr/>
      </p:nvGrpSpPr>
      <p:grpSpPr>
        <a:xfrm>
          <a:off x="0" y="0"/>
          <a:ext cx="0" cy="0"/>
          <a:chOff x="0" y="0"/>
          <a:chExt cx="0" cy="0"/>
        </a:xfrm>
      </p:grpSpPr>
      <p:sp>
        <p:nvSpPr>
          <p:cNvPr id="153" name="Google Shape;153;p2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Enter Learning Objective</a:t>
            </a:r>
            <a:endParaRPr/>
          </a:p>
        </p:txBody>
      </p:sp>
      <p:sp>
        <p:nvSpPr>
          <p:cNvPr id="154" name="Google Shape;154;p23"/>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graphicFrame>
        <p:nvGraphicFramePr>
          <p:cNvPr id="155" name="Google Shape;155;p23"/>
          <p:cNvGraphicFramePr/>
          <p:nvPr/>
        </p:nvGraphicFramePr>
        <p:xfrm>
          <a:off x="6685300" y="852700"/>
          <a:ext cx="2142625" cy="914330"/>
        </p:xfrm>
        <a:graphic>
          <a:graphicData uri="http://schemas.openxmlformats.org/drawingml/2006/table">
            <a:tbl>
              <a:tblPr>
                <a:noFill/>
                <a:tableStyleId>{3F974EFC-B01F-4AD3-B987-93536E84DB40}</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56" name="Google Shape;156;p23"/>
          <p:cNvGraphicFramePr/>
          <p:nvPr/>
        </p:nvGraphicFramePr>
        <p:xfrm>
          <a:off x="6797375" y="4213500"/>
          <a:ext cx="2134475" cy="700980"/>
        </p:xfrm>
        <a:graphic>
          <a:graphicData uri="http://schemas.openxmlformats.org/drawingml/2006/table">
            <a:tbl>
              <a:tblPr>
                <a:noFill/>
                <a:tableStyleId>{3F974EFC-B01F-4AD3-B987-93536E84DB40}</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57" name="Google Shape;157;p23"/>
          <p:cNvSpPr/>
          <p:nvPr/>
        </p:nvSpPr>
        <p:spPr>
          <a:xfrm>
            <a:off x="552550" y="858538"/>
            <a:ext cx="5896800" cy="7047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Task</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Task</a:t>
            </a:r>
            <a:endParaRPr sz="1800">
              <a:latin typeface="Century Gothic"/>
              <a:ea typeface="Century Gothic"/>
              <a:cs typeface="Century Gothic"/>
              <a:sym typeface="Century Gothic"/>
            </a:endParaRPr>
          </a:p>
        </p:txBody>
      </p:sp>
      <p:graphicFrame>
        <p:nvGraphicFramePr>
          <p:cNvPr id="158" name="Google Shape;158;p23"/>
          <p:cNvGraphicFramePr/>
          <p:nvPr/>
        </p:nvGraphicFramePr>
        <p:xfrm>
          <a:off x="6797370" y="2554050"/>
          <a:ext cx="2134475" cy="700980"/>
        </p:xfrm>
        <a:graphic>
          <a:graphicData uri="http://schemas.openxmlformats.org/drawingml/2006/table">
            <a:tbl>
              <a:tblPr>
                <a:noFill/>
                <a:tableStyleId>{3F974EFC-B01F-4AD3-B987-93536E84DB40}</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body" idx="1"/>
          </p:nvPr>
        </p:nvSpPr>
        <p:spPr>
          <a:xfrm>
            <a:off x="497975" y="2892375"/>
            <a:ext cx="5865118" cy="2012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sz="1600" dirty="0"/>
              <a:t>We will define a scalar and vector quantity</a:t>
            </a:r>
          </a:p>
          <a:p>
            <a:pPr marL="0" lvl="0" indent="0" algn="l" rtl="0">
              <a:spcBef>
                <a:spcPts val="0"/>
              </a:spcBef>
              <a:spcAft>
                <a:spcPts val="1600"/>
              </a:spcAft>
              <a:buNone/>
            </a:pPr>
            <a:r>
              <a:rPr lang="en-US" sz="1600" dirty="0"/>
              <a:t>We will define and describe the difference between distance and displacement</a:t>
            </a:r>
          </a:p>
          <a:p>
            <a:pPr marL="0" lvl="0" indent="0" algn="l" rtl="0">
              <a:spcBef>
                <a:spcPts val="0"/>
              </a:spcBef>
              <a:spcAft>
                <a:spcPts val="1600"/>
              </a:spcAft>
              <a:buNone/>
            </a:pPr>
            <a:r>
              <a:rPr lang="en-US" sz="1600" dirty="0"/>
              <a:t>We will define and describe the difference between speed and velocity</a:t>
            </a:r>
          </a:p>
        </p:txBody>
      </p:sp>
      <p:sp>
        <p:nvSpPr>
          <p:cNvPr id="104" name="Google Shape;104;p17"/>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lvl="0" algn="ctr"/>
            <a:r>
              <a:rPr lang="en-US" sz="3600" dirty="0"/>
              <a:t>We will compare vector and scalar quantities</a:t>
            </a:r>
          </a:p>
        </p:txBody>
      </p:sp>
      <p:graphicFrame>
        <p:nvGraphicFramePr>
          <p:cNvPr id="7" name="Google Shape;165;p24">
            <a:extLst>
              <a:ext uri="{FF2B5EF4-FFF2-40B4-BE49-F238E27FC236}">
                <a16:creationId xmlns:a16="http://schemas.microsoft.com/office/drawing/2014/main" id="{852CD606-83EF-4583-BD1E-890079F7E43E}"/>
              </a:ext>
            </a:extLst>
          </p:cNvPr>
          <p:cNvGraphicFramePr/>
          <p:nvPr>
            <p:extLst>
              <p:ext uri="{D42A27DB-BD31-4B8C-83A1-F6EECF244321}">
                <p14:modId xmlns:p14="http://schemas.microsoft.com/office/powerpoint/2010/main" val="2050482178"/>
              </p:ext>
            </p:extLst>
          </p:nvPr>
        </p:nvGraphicFramePr>
        <p:xfrm>
          <a:off x="6532037" y="3999745"/>
          <a:ext cx="2142625" cy="914330"/>
        </p:xfrm>
        <a:graphic>
          <a:graphicData uri="http://schemas.openxmlformats.org/drawingml/2006/table">
            <a:tbl>
              <a:tblPr>
                <a:noFill/>
                <a:tableStyleId>{3F974EFC-B01F-4AD3-B987-93536E84DB40}</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Check Success Criteria.</a:t>
                      </a: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A29C7CD2-FFD8-441E-8153-A79C9194DDD6}"/>
              </a:ext>
            </a:extLst>
          </p:cNvPr>
          <p:cNvPicPr>
            <a:picLocks noChangeAspect="1"/>
          </p:cNvPicPr>
          <p:nvPr/>
        </p:nvPicPr>
        <p:blipFill>
          <a:blip r:embed="rId3"/>
          <a:stretch>
            <a:fillRect/>
          </a:stretch>
        </p:blipFill>
        <p:spPr>
          <a:xfrm>
            <a:off x="5482924" y="519575"/>
            <a:ext cx="3509953" cy="219822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25134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E577-99C6-430D-B89E-E4229C901A17}"/>
              </a:ext>
            </a:extLst>
          </p:cNvPr>
          <p:cNvSpPr>
            <a:spLocks noGrp="1"/>
          </p:cNvSpPr>
          <p:nvPr>
            <p:ph type="title"/>
          </p:nvPr>
        </p:nvSpPr>
        <p:spPr>
          <a:xfrm>
            <a:off x="482414" y="158458"/>
            <a:ext cx="7886700" cy="994172"/>
          </a:xfrm>
        </p:spPr>
        <p:txBody>
          <a:bodyPr/>
          <a:lstStyle/>
          <a:p>
            <a:pPr algn="ctr"/>
            <a:r>
              <a:rPr lang="en-AU" dirty="0"/>
              <a:t>WHY STUDY PHYSICS</a:t>
            </a:r>
          </a:p>
        </p:txBody>
      </p:sp>
      <p:pic>
        <p:nvPicPr>
          <p:cNvPr id="4" name="Content Placeholder 4">
            <a:extLst>
              <a:ext uri="{FF2B5EF4-FFF2-40B4-BE49-F238E27FC236}">
                <a16:creationId xmlns:a16="http://schemas.microsoft.com/office/drawing/2014/main" id="{346CE9A7-9ED4-4962-BB01-D5510C66E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028" y="158458"/>
            <a:ext cx="994172" cy="994172"/>
          </a:xfrm>
          <a:prstGeom prst="rect">
            <a:avLst/>
          </a:prstGeom>
        </p:spPr>
      </p:pic>
      <p:sp>
        <p:nvSpPr>
          <p:cNvPr id="3" name="Rectangle 2">
            <a:extLst>
              <a:ext uri="{FF2B5EF4-FFF2-40B4-BE49-F238E27FC236}">
                <a16:creationId xmlns:a16="http://schemas.microsoft.com/office/drawing/2014/main" id="{FC5644FF-9D84-4381-AF43-CFFEA456674A}"/>
              </a:ext>
            </a:extLst>
          </p:cNvPr>
          <p:cNvSpPr/>
          <p:nvPr/>
        </p:nvSpPr>
        <p:spPr>
          <a:xfrm>
            <a:off x="207335" y="1067790"/>
            <a:ext cx="8729330" cy="4293483"/>
          </a:xfrm>
          <a:prstGeom prst="rect">
            <a:avLst/>
          </a:prstGeom>
        </p:spPr>
        <p:txBody>
          <a:bodyPr wrap="square">
            <a:spAutoFit/>
          </a:bodyPr>
          <a:lstStyle/>
          <a:p>
            <a:r>
              <a:rPr lang="en-GB" sz="2100" dirty="0"/>
              <a:t>Physics is crucial to understanding the world around us, the world inside us, and the world beyond us. It is the most basic and fundamental science. </a:t>
            </a:r>
          </a:p>
          <a:p>
            <a:endParaRPr lang="en-GB" sz="2100" dirty="0"/>
          </a:p>
          <a:p>
            <a:r>
              <a:rPr lang="en-GB" sz="2100" dirty="0"/>
              <a:t>Physics challenges our imaginations with concepts like relativity and string theory, and it leads to great discoveries, like computers and lasers, that lead to technologies which change our lives—from healing joints, to curing cancer, to developing sustainable energy solutions.  </a:t>
            </a:r>
          </a:p>
          <a:p>
            <a:endParaRPr lang="en-GB" sz="2100" dirty="0"/>
          </a:p>
          <a:p>
            <a:r>
              <a:rPr lang="en-GB" sz="2100" dirty="0"/>
              <a:t>Moreover, it’s the basis of many other sciences, including chemistry, oceanography, seismology, and astronomy (and can be applied to biology or medical science).</a:t>
            </a:r>
          </a:p>
          <a:p>
            <a:endParaRPr lang="en-AU" sz="2100" dirty="0"/>
          </a:p>
        </p:txBody>
      </p:sp>
    </p:spTree>
    <p:extLst>
      <p:ext uri="{BB962C8B-B14F-4D97-AF65-F5344CB8AC3E}">
        <p14:creationId xmlns:p14="http://schemas.microsoft.com/office/powerpoint/2010/main" val="4119818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E577-99C6-430D-B89E-E4229C901A17}"/>
              </a:ext>
            </a:extLst>
          </p:cNvPr>
          <p:cNvSpPr>
            <a:spLocks noGrp="1"/>
          </p:cNvSpPr>
          <p:nvPr>
            <p:ph type="title"/>
          </p:nvPr>
        </p:nvSpPr>
        <p:spPr>
          <a:xfrm>
            <a:off x="482414" y="158458"/>
            <a:ext cx="7886700" cy="994172"/>
          </a:xfrm>
        </p:spPr>
        <p:txBody>
          <a:bodyPr/>
          <a:lstStyle/>
          <a:p>
            <a:pPr algn="ctr"/>
            <a:r>
              <a:rPr lang="en-AU" dirty="0"/>
              <a:t>WHY STUDY PHYSICS</a:t>
            </a:r>
          </a:p>
        </p:txBody>
      </p:sp>
      <p:pic>
        <p:nvPicPr>
          <p:cNvPr id="4" name="Content Placeholder 4">
            <a:extLst>
              <a:ext uri="{FF2B5EF4-FFF2-40B4-BE49-F238E27FC236}">
                <a16:creationId xmlns:a16="http://schemas.microsoft.com/office/drawing/2014/main" id="{346CE9A7-9ED4-4962-BB01-D5510C66E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8012" y="94268"/>
            <a:ext cx="958653" cy="958653"/>
          </a:xfrm>
          <a:prstGeom prst="rect">
            <a:avLst/>
          </a:prstGeom>
        </p:spPr>
      </p:pic>
      <p:sp>
        <p:nvSpPr>
          <p:cNvPr id="3" name="Rectangle 2">
            <a:extLst>
              <a:ext uri="{FF2B5EF4-FFF2-40B4-BE49-F238E27FC236}">
                <a16:creationId xmlns:a16="http://schemas.microsoft.com/office/drawing/2014/main" id="{FC5644FF-9D84-4381-AF43-CFFEA456674A}"/>
              </a:ext>
            </a:extLst>
          </p:cNvPr>
          <p:cNvSpPr/>
          <p:nvPr/>
        </p:nvSpPr>
        <p:spPr>
          <a:xfrm>
            <a:off x="207335" y="1152631"/>
            <a:ext cx="8729330" cy="3323987"/>
          </a:xfrm>
          <a:prstGeom prst="rect">
            <a:avLst/>
          </a:prstGeom>
        </p:spPr>
        <p:txBody>
          <a:bodyPr wrap="square">
            <a:spAutoFit/>
          </a:bodyPr>
          <a:lstStyle/>
          <a:p>
            <a:r>
              <a:rPr lang="en-GB" sz="2100" dirty="0"/>
              <a:t>Physicists are problem solvers. Their analytical skills make physicists versatile and adaptable so they work in interesting places.</a:t>
            </a:r>
          </a:p>
          <a:p>
            <a:endParaRPr lang="en-GB" sz="2100" dirty="0"/>
          </a:p>
          <a:p>
            <a:r>
              <a:rPr lang="en-GB" sz="2100" dirty="0"/>
              <a:t>Physicists brings a broad perspective to any problem. Because they learn how to consider any problem - they are not bound by context. This inventive thinking makes physicists desirable in any field. </a:t>
            </a:r>
          </a:p>
          <a:p>
            <a:endParaRPr lang="en-GB" sz="2100" dirty="0"/>
          </a:p>
          <a:p>
            <a:r>
              <a:rPr lang="en-GB" sz="2100" dirty="0"/>
              <a:t>Physics is a great foundation for careers in: Journalism; Law; Finance; Medicine; Engineering; Computer Science; Astronomy; Biology</a:t>
            </a:r>
          </a:p>
          <a:p>
            <a:endParaRPr lang="en-AU" sz="2100" dirty="0"/>
          </a:p>
        </p:txBody>
      </p:sp>
    </p:spTree>
    <p:extLst>
      <p:ext uri="{BB962C8B-B14F-4D97-AF65-F5344CB8AC3E}">
        <p14:creationId xmlns:p14="http://schemas.microsoft.com/office/powerpoint/2010/main" val="3348583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D8C25-5C6F-4FA2-AA9E-D32CE8135306}"/>
              </a:ext>
            </a:extLst>
          </p:cNvPr>
          <p:cNvSpPr>
            <a:spLocks noGrp="1"/>
          </p:cNvSpPr>
          <p:nvPr>
            <p:ph type="title"/>
          </p:nvPr>
        </p:nvSpPr>
        <p:spPr>
          <a:xfrm>
            <a:off x="175012" y="49099"/>
            <a:ext cx="8520600" cy="572700"/>
          </a:xfrm>
        </p:spPr>
        <p:txBody>
          <a:bodyPr/>
          <a:lstStyle/>
          <a:p>
            <a:r>
              <a:rPr lang="en-US" dirty="0"/>
              <a:t>Why Study Physics?</a:t>
            </a:r>
            <a:endParaRPr lang="en-AU" dirty="0"/>
          </a:p>
        </p:txBody>
      </p:sp>
      <p:pic>
        <p:nvPicPr>
          <p:cNvPr id="4" name="Online Media 3" title="Why You Should Learn Physics">
            <a:hlinkClick r:id="" action="ppaction://media"/>
            <a:extLst>
              <a:ext uri="{FF2B5EF4-FFF2-40B4-BE49-F238E27FC236}">
                <a16:creationId xmlns:a16="http://schemas.microsoft.com/office/drawing/2014/main" id="{E6F3FB05-4C78-477E-9B5D-DCF26A65DC1F}"/>
              </a:ext>
            </a:extLst>
          </p:cNvPr>
          <p:cNvPicPr>
            <a:picLocks noGrp="1" noRot="1" noChangeAspect="1"/>
          </p:cNvPicPr>
          <p:nvPr>
            <p:ph idx="1"/>
            <a:videoFile r:link="rId1"/>
          </p:nvPr>
        </p:nvPicPr>
        <p:blipFill>
          <a:blip r:embed="rId3"/>
          <a:stretch>
            <a:fillRect/>
          </a:stretch>
        </p:blipFill>
        <p:spPr>
          <a:xfrm>
            <a:off x="1897345" y="803224"/>
            <a:ext cx="6989467" cy="3931347"/>
          </a:xfrm>
          <a:prstGeom prst="rect">
            <a:avLst/>
          </a:prstGeom>
        </p:spPr>
      </p:pic>
      <p:sp>
        <p:nvSpPr>
          <p:cNvPr id="5" name="Rectangle 4">
            <a:extLst>
              <a:ext uri="{FF2B5EF4-FFF2-40B4-BE49-F238E27FC236}">
                <a16:creationId xmlns:a16="http://schemas.microsoft.com/office/drawing/2014/main" id="{9DF65265-A689-49BF-932E-56792DE74128}"/>
              </a:ext>
            </a:extLst>
          </p:cNvPr>
          <p:cNvSpPr/>
          <p:nvPr/>
        </p:nvSpPr>
        <p:spPr>
          <a:xfrm>
            <a:off x="175012" y="803224"/>
            <a:ext cx="1688013" cy="3754874"/>
          </a:xfrm>
          <a:prstGeom prst="rect">
            <a:avLst/>
          </a:prstGeom>
        </p:spPr>
        <p:txBody>
          <a:bodyPr wrap="square">
            <a:spAutoFit/>
          </a:bodyPr>
          <a:lstStyle/>
          <a:p>
            <a:r>
              <a:rPr lang="en-US" dirty="0">
                <a:solidFill>
                  <a:srgbClr val="030303"/>
                </a:solidFill>
                <a:latin typeface="Roboto"/>
              </a:rPr>
              <a:t>Four fundamental reasons are put forth: </a:t>
            </a:r>
            <a:br>
              <a:rPr lang="en-US" dirty="0">
                <a:solidFill>
                  <a:srgbClr val="030303"/>
                </a:solidFill>
                <a:latin typeface="Roboto"/>
              </a:rPr>
            </a:br>
            <a:endParaRPr lang="en-US" dirty="0">
              <a:solidFill>
                <a:srgbClr val="030303"/>
              </a:solidFill>
              <a:latin typeface="Roboto"/>
            </a:endParaRPr>
          </a:p>
          <a:p>
            <a:r>
              <a:rPr lang="en-US" dirty="0">
                <a:solidFill>
                  <a:srgbClr val="030303"/>
                </a:solidFill>
                <a:latin typeface="Roboto"/>
              </a:rPr>
              <a:t>1) The thinking framework for advancement </a:t>
            </a:r>
            <a:br>
              <a:rPr lang="en-US" dirty="0">
                <a:solidFill>
                  <a:srgbClr val="030303"/>
                </a:solidFill>
                <a:latin typeface="Roboto"/>
              </a:rPr>
            </a:br>
            <a:endParaRPr lang="en-US" dirty="0">
              <a:solidFill>
                <a:srgbClr val="030303"/>
              </a:solidFill>
              <a:latin typeface="Roboto"/>
            </a:endParaRPr>
          </a:p>
          <a:p>
            <a:r>
              <a:rPr lang="en-US" dirty="0">
                <a:solidFill>
                  <a:srgbClr val="030303"/>
                </a:solidFill>
                <a:latin typeface="Roboto"/>
              </a:rPr>
              <a:t>2) A functioning society requires citizens to understand science </a:t>
            </a:r>
            <a:br>
              <a:rPr lang="en-US" dirty="0">
                <a:solidFill>
                  <a:srgbClr val="030303"/>
                </a:solidFill>
                <a:latin typeface="Roboto"/>
              </a:rPr>
            </a:br>
            <a:br>
              <a:rPr lang="en-US" dirty="0">
                <a:solidFill>
                  <a:srgbClr val="030303"/>
                </a:solidFill>
                <a:latin typeface="Roboto"/>
              </a:rPr>
            </a:br>
            <a:r>
              <a:rPr lang="en-US" dirty="0">
                <a:solidFill>
                  <a:srgbClr val="030303"/>
                </a:solidFill>
                <a:latin typeface="Roboto"/>
              </a:rPr>
              <a:t>3) Money </a:t>
            </a:r>
            <a:br>
              <a:rPr lang="en-US" dirty="0">
                <a:solidFill>
                  <a:srgbClr val="030303"/>
                </a:solidFill>
                <a:latin typeface="Roboto"/>
              </a:rPr>
            </a:br>
            <a:br>
              <a:rPr lang="en-US" dirty="0">
                <a:solidFill>
                  <a:srgbClr val="030303"/>
                </a:solidFill>
                <a:latin typeface="Roboto"/>
              </a:rPr>
            </a:br>
            <a:r>
              <a:rPr lang="en-US" dirty="0">
                <a:solidFill>
                  <a:srgbClr val="030303"/>
                </a:solidFill>
                <a:latin typeface="Roboto"/>
              </a:rPr>
              <a:t>4) Pleasure</a:t>
            </a:r>
            <a:endParaRPr lang="en-AU" dirty="0"/>
          </a:p>
        </p:txBody>
      </p:sp>
    </p:spTree>
    <p:extLst>
      <p:ext uri="{BB962C8B-B14F-4D97-AF65-F5344CB8AC3E}">
        <p14:creationId xmlns:p14="http://schemas.microsoft.com/office/powerpoint/2010/main" val="116496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E577-99C6-430D-B89E-E4229C901A17}"/>
              </a:ext>
            </a:extLst>
          </p:cNvPr>
          <p:cNvSpPr>
            <a:spLocks noGrp="1"/>
          </p:cNvSpPr>
          <p:nvPr>
            <p:ph type="title"/>
          </p:nvPr>
        </p:nvSpPr>
        <p:spPr>
          <a:xfrm>
            <a:off x="482414" y="158458"/>
            <a:ext cx="7886700" cy="994172"/>
          </a:xfrm>
        </p:spPr>
        <p:txBody>
          <a:bodyPr/>
          <a:lstStyle/>
          <a:p>
            <a:pPr algn="ctr"/>
            <a:r>
              <a:rPr lang="en-AU" dirty="0"/>
              <a:t>WHAT WE WILL BE STUDYING</a:t>
            </a:r>
          </a:p>
        </p:txBody>
      </p:sp>
      <p:pic>
        <p:nvPicPr>
          <p:cNvPr id="4" name="Content Placeholder 4">
            <a:extLst>
              <a:ext uri="{FF2B5EF4-FFF2-40B4-BE49-F238E27FC236}">
                <a16:creationId xmlns:a16="http://schemas.microsoft.com/office/drawing/2014/main" id="{346CE9A7-9ED4-4962-BB01-D5510C66E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5537" y="203404"/>
            <a:ext cx="949226" cy="949226"/>
          </a:xfrm>
          <a:prstGeom prst="rect">
            <a:avLst/>
          </a:prstGeom>
        </p:spPr>
      </p:pic>
      <p:pic>
        <p:nvPicPr>
          <p:cNvPr id="5" name="Picture 4">
            <a:extLst>
              <a:ext uri="{FF2B5EF4-FFF2-40B4-BE49-F238E27FC236}">
                <a16:creationId xmlns:a16="http://schemas.microsoft.com/office/drawing/2014/main" id="{6487F31E-47BD-4AD7-8720-DB4CB210AA19}"/>
              </a:ext>
            </a:extLst>
          </p:cNvPr>
          <p:cNvPicPr>
            <a:picLocks noChangeAspect="1"/>
          </p:cNvPicPr>
          <p:nvPr/>
        </p:nvPicPr>
        <p:blipFill>
          <a:blip r:embed="rId3"/>
          <a:stretch>
            <a:fillRect/>
          </a:stretch>
        </p:blipFill>
        <p:spPr>
          <a:xfrm>
            <a:off x="133784" y="1473741"/>
            <a:ext cx="8942644" cy="2447987"/>
          </a:xfrm>
          <a:prstGeom prst="rect">
            <a:avLst/>
          </a:prstGeom>
        </p:spPr>
      </p:pic>
    </p:spTree>
    <p:extLst>
      <p:ext uri="{BB962C8B-B14F-4D97-AF65-F5344CB8AC3E}">
        <p14:creationId xmlns:p14="http://schemas.microsoft.com/office/powerpoint/2010/main" val="3204753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body" idx="1"/>
          </p:nvPr>
        </p:nvSpPr>
        <p:spPr>
          <a:xfrm>
            <a:off x="497975" y="2892375"/>
            <a:ext cx="5865118" cy="2012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sz="2000" dirty="0"/>
              <a:t>We will define a scalar and vector quantity</a:t>
            </a:r>
          </a:p>
          <a:p>
            <a:pPr marL="0" lvl="0" indent="0" algn="l" rtl="0">
              <a:spcBef>
                <a:spcPts val="0"/>
              </a:spcBef>
              <a:spcAft>
                <a:spcPts val="1600"/>
              </a:spcAft>
              <a:buNone/>
            </a:pPr>
            <a:r>
              <a:rPr lang="en-US" sz="2000" dirty="0"/>
              <a:t>We will define and describe the difference between distance and displacement</a:t>
            </a:r>
          </a:p>
          <a:p>
            <a:pPr marL="0" lvl="0" indent="0" algn="l" rtl="0">
              <a:spcBef>
                <a:spcPts val="0"/>
              </a:spcBef>
              <a:spcAft>
                <a:spcPts val="1600"/>
              </a:spcAft>
              <a:buNone/>
            </a:pPr>
            <a:r>
              <a:rPr lang="en-US" sz="2000" dirty="0"/>
              <a:t>We will define and describe the difference between speed and velocity</a:t>
            </a:r>
          </a:p>
        </p:txBody>
      </p:sp>
      <p:sp>
        <p:nvSpPr>
          <p:cNvPr id="104" name="Google Shape;104;p17"/>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lvl="0" algn="ctr"/>
            <a:r>
              <a:rPr lang="en-US" sz="3600" dirty="0"/>
              <a:t>We will compare vector and scalar quantities</a:t>
            </a:r>
          </a:p>
        </p:txBody>
      </p:sp>
      <p:graphicFrame>
        <p:nvGraphicFramePr>
          <p:cNvPr id="105" name="Google Shape;105;p17"/>
          <p:cNvGraphicFramePr/>
          <p:nvPr/>
        </p:nvGraphicFramePr>
        <p:xfrm>
          <a:off x="6693450" y="4023650"/>
          <a:ext cx="2134475" cy="877315"/>
        </p:xfrm>
        <a:graphic>
          <a:graphicData uri="http://schemas.openxmlformats.org/drawingml/2006/table">
            <a:tbl>
              <a:tblPr>
                <a:noFill/>
                <a:tableStyleId>{3F974EFC-B01F-4AD3-B987-93536E84DB40}</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DECLARE THE OBJECTIVE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06" name="Google Shape;106;p17"/>
          <p:cNvGraphicFramePr/>
          <p:nvPr/>
        </p:nvGraphicFramePr>
        <p:xfrm>
          <a:off x="7603350" y="229425"/>
          <a:ext cx="1224575" cy="350490"/>
        </p:xfrm>
        <a:graphic>
          <a:graphicData uri="http://schemas.openxmlformats.org/drawingml/2006/table">
            <a:tbl>
              <a:tblPr>
                <a:noFill/>
                <a:tableStyleId>{3F974EFC-B01F-4AD3-B987-93536E84DB40}</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07" name="Google Shape;107;p17"/>
          <p:cNvGraphicFramePr/>
          <p:nvPr/>
        </p:nvGraphicFramePr>
        <p:xfrm>
          <a:off x="7603350" y="738925"/>
          <a:ext cx="1224575" cy="350490"/>
        </p:xfrm>
        <a:graphic>
          <a:graphicData uri="http://schemas.openxmlformats.org/drawingml/2006/table">
            <a:tbl>
              <a:tblPr>
                <a:noFill/>
                <a:tableStyleId>{3F974EFC-B01F-4AD3-B987-93536E84DB40}</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theme/theme1.xml><?xml version="1.0" encoding="utf-8"?>
<a:theme xmlns:a="http://schemas.openxmlformats.org/drawingml/2006/main"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FF18C2-441D-479D-8138-EC089FADBC64}">
  <ds:schemaRefs>
    <ds:schemaRef ds:uri="http://schemas.microsoft.com/office/2006/metadata/properties"/>
    <ds:schemaRef ds:uri="http://purl.org/dc/terms/"/>
    <ds:schemaRef ds:uri="2967a9fc-976b-42b5-912b-7e06731de9b6"/>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daa21e55-63ad-464e-ae37-3f135e7c6d11"/>
    <ds:schemaRef ds:uri="http://www.w3.org/XML/1998/namespace"/>
    <ds:schemaRef ds:uri="http://purl.org/dc/dcmitype/"/>
  </ds:schemaRefs>
</ds:datastoreItem>
</file>

<file path=customXml/itemProps2.xml><?xml version="1.0" encoding="utf-8"?>
<ds:datastoreItem xmlns:ds="http://schemas.openxmlformats.org/officeDocument/2006/customXml" ds:itemID="{1336A15B-0E1E-4E7A-A098-CABA9E7A9914}"/>
</file>

<file path=customXml/itemProps3.xml><?xml version="1.0" encoding="utf-8"?>
<ds:datastoreItem xmlns:ds="http://schemas.openxmlformats.org/officeDocument/2006/customXml" ds:itemID="{A24D7A74-EC69-4AD4-A209-B411583E86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1350</TotalTime>
  <Words>1469</Words>
  <Application>Microsoft Macintosh PowerPoint</Application>
  <PresentationFormat>On-screen Show (16:9)</PresentationFormat>
  <Paragraphs>256</Paragraphs>
  <Slides>35</Slides>
  <Notes>16</Notes>
  <HiddenSlides>5</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Century Gothic</vt:lpstr>
      <vt:lpstr>Comic Sans MS</vt:lpstr>
      <vt:lpstr>Lucida Sans Unicode</vt:lpstr>
      <vt:lpstr>Wingdings 3</vt:lpstr>
      <vt:lpstr>Times New Roman</vt:lpstr>
      <vt:lpstr>Calibri</vt:lpstr>
      <vt:lpstr>Arial</vt:lpstr>
      <vt:lpstr>Wingdings</vt:lpstr>
      <vt:lpstr>Roboto</vt:lpstr>
      <vt:lpstr>ASC EDI Template</vt:lpstr>
      <vt:lpstr>Vector and Scalar Quantities</vt:lpstr>
      <vt:lpstr>PowerPoint Presentation</vt:lpstr>
      <vt:lpstr>PowerPoint Presentation</vt:lpstr>
      <vt:lpstr>PowerPoint Presentation</vt:lpstr>
      <vt:lpstr>WHY STUDY PHYSICS</vt:lpstr>
      <vt:lpstr>WHY STUDY PHYSICS</vt:lpstr>
      <vt:lpstr>Why Study Physics?</vt:lpstr>
      <vt:lpstr>WHAT WE WILL BE STUDYING</vt:lpstr>
      <vt:lpstr>We will compare vector and scalar quantities</vt:lpstr>
      <vt:lpstr>PowerPoint Presentation</vt:lpstr>
      <vt:lpstr>PowerPoint Presentation</vt:lpstr>
      <vt:lpstr>PowerPoint Presentation</vt:lpstr>
      <vt:lpstr>PowerPoint Presentation</vt:lpstr>
      <vt:lpstr>Scalar or vector?</vt:lpstr>
      <vt:lpstr>PowerPoint Presentation</vt:lpstr>
      <vt:lpstr>PowerPoint Presentation</vt:lpstr>
      <vt:lpstr>PowerPoint Presentation</vt:lpstr>
      <vt:lpstr>PowerPoint Presentation</vt:lpstr>
      <vt:lpstr>A tricky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compare vector and scalar quantities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 TOPIC</dc:title>
  <dc:creator>TechFast Australia</dc:creator>
  <cp:lastModifiedBy>FORTE Robert [Southern River College]</cp:lastModifiedBy>
  <cp:revision>3</cp:revision>
  <dcterms:modified xsi:type="dcterms:W3CDTF">2020-06-18T00:04:59Z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27900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ies>
</file>